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7" r:id="rId2"/>
    <p:sldId id="351" r:id="rId3"/>
    <p:sldId id="352" r:id="rId4"/>
    <p:sldId id="353" r:id="rId5"/>
    <p:sldId id="354" r:id="rId6"/>
    <p:sldId id="325" r:id="rId7"/>
    <p:sldId id="288" r:id="rId8"/>
    <p:sldId id="330" r:id="rId9"/>
    <p:sldId id="331" r:id="rId10"/>
    <p:sldId id="336" r:id="rId11"/>
    <p:sldId id="260" r:id="rId12"/>
    <p:sldId id="261" r:id="rId13"/>
    <p:sldId id="332" r:id="rId14"/>
    <p:sldId id="326" r:id="rId15"/>
    <p:sldId id="262" r:id="rId16"/>
    <p:sldId id="290" r:id="rId17"/>
    <p:sldId id="291" r:id="rId18"/>
    <p:sldId id="356" r:id="rId19"/>
    <p:sldId id="355" r:id="rId20"/>
    <p:sldId id="357" r:id="rId21"/>
    <p:sldId id="358" r:id="rId22"/>
    <p:sldId id="370" r:id="rId23"/>
    <p:sldId id="371" r:id="rId24"/>
    <p:sldId id="372" r:id="rId25"/>
    <p:sldId id="337" r:id="rId26"/>
    <p:sldId id="265" r:id="rId27"/>
    <p:sldId id="333" r:id="rId28"/>
    <p:sldId id="334" r:id="rId29"/>
    <p:sldId id="266" r:id="rId30"/>
    <p:sldId id="297" r:id="rId31"/>
    <p:sldId id="298" r:id="rId32"/>
    <p:sldId id="341" r:id="rId33"/>
    <p:sldId id="267" r:id="rId34"/>
    <p:sldId id="299" r:id="rId35"/>
    <p:sldId id="268" r:id="rId36"/>
    <p:sldId id="269" r:id="rId37"/>
    <p:sldId id="300" r:id="rId38"/>
    <p:sldId id="359" r:id="rId39"/>
    <p:sldId id="360" r:id="rId40"/>
    <p:sldId id="373" r:id="rId41"/>
    <p:sldId id="302" r:id="rId42"/>
    <p:sldId id="303" r:id="rId43"/>
    <p:sldId id="338" r:id="rId44"/>
    <p:sldId id="361" r:id="rId45"/>
    <p:sldId id="304" r:id="rId46"/>
    <p:sldId id="362" r:id="rId47"/>
    <p:sldId id="273" r:id="rId48"/>
    <p:sldId id="343" r:id="rId49"/>
    <p:sldId id="305" r:id="rId50"/>
    <p:sldId id="363" r:id="rId51"/>
    <p:sldId id="364" r:id="rId52"/>
    <p:sldId id="365" r:id="rId53"/>
    <p:sldId id="366" r:id="rId54"/>
    <p:sldId id="275" r:id="rId55"/>
    <p:sldId id="308" r:id="rId56"/>
    <p:sldId id="309" r:id="rId57"/>
    <p:sldId id="276" r:id="rId58"/>
    <p:sldId id="310" r:id="rId59"/>
    <p:sldId id="311" r:id="rId60"/>
    <p:sldId id="277" r:id="rId61"/>
    <p:sldId id="312" r:id="rId62"/>
    <p:sldId id="313" r:id="rId63"/>
    <p:sldId id="339" r:id="rId64"/>
    <p:sldId id="367" r:id="rId65"/>
    <p:sldId id="314" r:id="rId66"/>
    <p:sldId id="279" r:id="rId67"/>
    <p:sldId id="280" r:id="rId68"/>
    <p:sldId id="315" r:id="rId69"/>
    <p:sldId id="316" r:id="rId70"/>
    <p:sldId id="340" r:id="rId71"/>
    <p:sldId id="346" r:id="rId72"/>
    <p:sldId id="344" r:id="rId73"/>
    <p:sldId id="375" r:id="rId74"/>
    <p:sldId id="282" r:id="rId75"/>
    <p:sldId id="368" r:id="rId76"/>
    <p:sldId id="348" r:id="rId77"/>
    <p:sldId id="349" r:id="rId78"/>
    <p:sldId id="350" r:id="rId79"/>
    <p:sldId id="369" r:id="rId80"/>
    <p:sldId id="283" r:id="rId81"/>
    <p:sldId id="285" r:id="rId82"/>
    <p:sldId id="320" r:id="rId83"/>
    <p:sldId id="319" r:id="rId84"/>
    <p:sldId id="321" r:id="rId85"/>
    <p:sldId id="347" r:id="rId86"/>
  </p:sldIdLst>
  <p:sldSz cx="12192000" cy="6858000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3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3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3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3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3E"/>
    <a:srgbClr val="40AC04"/>
    <a:srgbClr val="07A90F"/>
    <a:srgbClr val="1997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864" autoAdjust="0"/>
  </p:normalViewPr>
  <p:slideViewPr>
    <p:cSldViewPr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4BE91-5F6A-4E38-8794-FFF07DCF2B17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1C987-0F1F-4288-9D88-5EEAA94E3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250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020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87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위치는 </a:t>
            </a:r>
            <a:r>
              <a:rPr lang="en-US" altLang="ko-KR" dirty="0" smtClean="0"/>
              <a:t>top-left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985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그래픽 영역을 벗어난 선은 안보임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419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타원의 일부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541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- 11</a:t>
            </a:r>
            <a:r>
              <a:rPr lang="ko-KR" altLang="en-US" dirty="0" smtClean="0"/>
              <a:t>장 이미지 레이블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51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이미지를 </a:t>
            </a:r>
            <a:r>
              <a:rPr lang="en-US" altLang="ko-KR" dirty="0" err="1" smtClean="0"/>
              <a:t>JLabel</a:t>
            </a:r>
            <a:r>
              <a:rPr lang="ko-KR" altLang="en-US" dirty="0" smtClean="0"/>
              <a:t>로 그리면 위치는 개발자가 조절할 필요가 없음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97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 err="1" smtClean="0"/>
              <a:t>ImageObserver</a:t>
            </a:r>
            <a:r>
              <a:rPr lang="en-US" altLang="ko-KR" dirty="0" smtClean="0"/>
              <a:t>: </a:t>
            </a:r>
            <a:r>
              <a:rPr lang="ko-KR" altLang="en-US" dirty="0" smtClean="0"/>
              <a:t>통지를 받기 위한 인터페이스로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대부분의 스윙 컴포넌트는 이 인터페이스를 구현함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err="1" smtClean="0"/>
              <a:t>메소드</a:t>
            </a:r>
            <a:r>
              <a:rPr lang="ko-KR" altLang="en-US" dirty="0" smtClean="0"/>
              <a:t> 반환 즉각적으로 이루어짐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로드가 완료되었으면 </a:t>
            </a:r>
            <a:r>
              <a:rPr lang="en-US" altLang="ko-KR" dirty="0" smtClean="0"/>
              <a:t>true, </a:t>
            </a:r>
            <a:r>
              <a:rPr lang="ko-KR" altLang="en-US" dirty="0" smtClean="0"/>
              <a:t>그렇지 않으면 </a:t>
            </a:r>
            <a:r>
              <a:rPr lang="en-US" altLang="ko-KR" dirty="0" smtClean="0"/>
              <a:t>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809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514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226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픽셀 값</a:t>
            </a:r>
            <a:r>
              <a:rPr lang="en-US" altLang="ko-KR" dirty="0" smtClean="0"/>
              <a:t>: </a:t>
            </a:r>
            <a:r>
              <a:rPr lang="ko-KR" altLang="en-US" dirty="0" smtClean="0"/>
              <a:t>칼라인 경우 </a:t>
            </a:r>
            <a:r>
              <a:rPr lang="en-US" altLang="ko-KR" dirty="0" smtClean="0"/>
              <a:t>r, g, b</a:t>
            </a:r>
            <a:r>
              <a:rPr lang="ko-KR" altLang="en-US" dirty="0" smtClean="0"/>
              <a:t>로 구성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487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 smtClean="0"/>
              <a:t>그리기에 필요한 플랫폼 독립적인 인터페이스를 제공하기 위해 </a:t>
            </a:r>
            <a:r>
              <a:rPr lang="en-US" altLang="ko-KR" dirty="0" smtClean="0"/>
              <a:t>Graphics</a:t>
            </a:r>
            <a:r>
              <a:rPr lang="ko-KR" altLang="en-US" dirty="0" smtClean="0"/>
              <a:t>는 추상 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윈도우나 </a:t>
            </a:r>
            <a:r>
              <a:rPr lang="ko-KR" altLang="en-US" dirty="0" err="1" smtClean="0"/>
              <a:t>리눅스에서</a:t>
            </a:r>
            <a:r>
              <a:rPr lang="ko-KR" altLang="en-US" dirty="0" smtClean="0"/>
              <a:t> 실제 사각형을 그리는</a:t>
            </a:r>
            <a:r>
              <a:rPr lang="ko-KR" altLang="en-US" baseline="0" dirty="0" smtClean="0"/>
              <a:t> 구현은 다름</a:t>
            </a:r>
            <a:endParaRPr lang="ko-KR" altLang="en-US" dirty="0" smtClean="0"/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013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221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자동 호출되는 상황들 슬라이드 </a:t>
            </a:r>
            <a:r>
              <a:rPr lang="en-US" altLang="ko-KR" dirty="0" smtClean="0"/>
              <a:t>#4 </a:t>
            </a:r>
            <a:r>
              <a:rPr lang="ko-KR" altLang="en-US" dirty="0" smtClean="0"/>
              <a:t>참조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483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 </a:t>
            </a:r>
            <a:r>
              <a:rPr lang="ko-KR" altLang="en-US" sz="1200" dirty="0" smtClean="0"/>
              <a:t>처음 </a:t>
            </a:r>
            <a:r>
              <a:rPr lang="en-US" altLang="ko-KR" sz="1200" dirty="0" smtClean="0"/>
              <a:t>paint()</a:t>
            </a:r>
            <a:r>
              <a:rPr lang="ko-KR" altLang="en-US" sz="1200" dirty="0" smtClean="0"/>
              <a:t>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시작될 때 </a:t>
            </a:r>
            <a:r>
              <a:rPr lang="en-US" altLang="ko-KR" sz="1200" dirty="0" smtClean="0"/>
              <a:t>g</a:t>
            </a:r>
            <a:r>
              <a:rPr lang="ko-KR" altLang="en-US" sz="1200" dirty="0" smtClean="0"/>
              <a:t>가 계속 전달됨</a:t>
            </a: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13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74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396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600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3372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135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Point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getX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의 반환타입은 </a:t>
            </a:r>
            <a:r>
              <a:rPr lang="en-US" altLang="ko-KR" dirty="0" smtClean="0"/>
              <a:t>double</a:t>
            </a:r>
            <a:r>
              <a:rPr lang="ko-KR" altLang="en-US" dirty="0" smtClean="0"/>
              <a:t>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243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187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896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en-US" altLang="ko-KR" dirty="0" err="1" smtClean="0"/>
              <a:t>JFrame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setContentPane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getContentPane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885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en-US" altLang="ko-KR" dirty="0" err="1" smtClean="0"/>
              <a:t>super.paintComponent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부모가 패널이므로 예제에서 생략해도 동일함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31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GUI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화면 구성 방법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컴포넌트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그래픽 기반 프로그래밍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623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 </a:t>
            </a:r>
            <a:r>
              <a:rPr lang="ko-KR" altLang="en-US" dirty="0" smtClean="0"/>
              <a:t>그리기에 필요한 플랫폼 독립적인 인터페이스를 제공함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윈도우나 </a:t>
            </a:r>
            <a:r>
              <a:rPr lang="ko-KR" altLang="en-US" dirty="0" err="1" smtClean="0"/>
              <a:t>리눅스에서</a:t>
            </a:r>
            <a:r>
              <a:rPr lang="ko-KR" altLang="en-US" dirty="0" smtClean="0"/>
              <a:t> 실제 사각형을 그리는</a:t>
            </a:r>
            <a:r>
              <a:rPr lang="ko-KR" altLang="en-US" baseline="0" dirty="0" smtClean="0"/>
              <a:t> 구현은 다름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643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원점은 그래픽 대상 컴포넌트의 </a:t>
            </a:r>
            <a:r>
              <a:rPr lang="ko-KR" altLang="en-US" dirty="0" err="1" smtClean="0"/>
              <a:t>좌상단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933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추상메소드임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C987-0F1F-4288-9D88-5EEAA94E328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615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6C73D9-3B9D-411F-AD27-2D8FE2A1F83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21242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179F8-01CB-43BC-BF05-8870AFF211C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7542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86800" y="304800"/>
            <a:ext cx="2590800" cy="5791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304800"/>
            <a:ext cx="7569200" cy="5791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FEFD49-58F1-46B1-AD2D-6145A7C57D8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11007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07E354-D329-4177-B46A-64865055331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550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293B94-C4E5-49D1-9A0F-CFA545A13F7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2011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1371600"/>
            <a:ext cx="508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08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C2DB4A-83B2-49CE-AF2B-5DF89B85D2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2375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266E36-9C16-4560-9B82-24C02FD3139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9439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241845-7ABD-4F60-84D6-68D399AC38A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4667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C6053-859D-4384-A761-5B7BD69E141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31054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5192ED-FE55-4773-82E3-4AA6C644AFB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67825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6390DE-ACAD-43B9-92AA-C49FB966981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070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04800"/>
            <a:ext cx="10363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유형을 편집하려면 누르십시오</a:t>
            </a:r>
            <a:r>
              <a:rPr lang="en-US" altLang="ko-KR" dirty="0" smtClean="0"/>
              <a:t>.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371600"/>
            <a:ext cx="10363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문자열 유형을 편집하려면 누르십시오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err="1" smtClean="0"/>
              <a:t>세째</a:t>
            </a:r>
            <a:r>
              <a:rPr lang="ko-KR" altLang="en-US" dirty="0" smtClean="0"/>
              <a:t>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AE72C5D9-199B-4766-8F04-DF3815C3F79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1016000" y="1143000"/>
            <a:ext cx="10363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3200"/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1816934" y="6324601"/>
            <a:ext cx="849463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smtClean="0">
                <a:ea typeface="돋움" pitchFamily="50" charset="-127"/>
              </a:rPr>
              <a:t>그래픽</a:t>
            </a:r>
            <a:r>
              <a:rPr lang="en-US" altLang="ko-KR" sz="1200" dirty="0" smtClean="0">
                <a:ea typeface="돋움" pitchFamily="50" charset="-127"/>
              </a:rPr>
              <a:t>	</a:t>
            </a:r>
            <a:r>
              <a:rPr lang="ko-KR" altLang="en-US" sz="1200" dirty="0" smtClean="0">
                <a:ea typeface="돋움" pitchFamily="50" charset="-127"/>
              </a:rPr>
              <a:t> </a:t>
            </a:r>
            <a:r>
              <a:rPr lang="en-US" altLang="ko-KR" sz="1200" dirty="0" smtClean="0">
                <a:ea typeface="돋움" pitchFamily="50" charset="-127"/>
              </a:rPr>
              <a:t>	</a:t>
            </a:r>
            <a:r>
              <a:rPr lang="ko-KR" altLang="en-US" sz="1200" dirty="0">
                <a:ea typeface="돋움" pitchFamily="50" charset="-127"/>
              </a:rPr>
              <a:t>		</a:t>
            </a:r>
            <a:r>
              <a:rPr lang="ko-KR" altLang="en-US" sz="1200" dirty="0" smtClean="0">
                <a:ea typeface="돋움" pitchFamily="50" charset="-127"/>
              </a:rPr>
              <a:t>자바 프로그래밍 </a:t>
            </a:r>
            <a:r>
              <a:rPr lang="en-US" altLang="ko-KR" sz="1200" dirty="0" smtClean="0">
                <a:ea typeface="돋움" pitchFamily="50" charset="-127"/>
              </a:rPr>
              <a:t>II	</a:t>
            </a:r>
            <a:r>
              <a:rPr lang="ko-KR" altLang="en-US" sz="1200" dirty="0">
                <a:ea typeface="돋움" pitchFamily="50" charset="-127"/>
              </a:rPr>
              <a:t>	          	        </a:t>
            </a:r>
            <a:r>
              <a:rPr lang="en-US" altLang="ko-KR" sz="1200" dirty="0">
                <a:ea typeface="돋움" pitchFamily="50" charset="-127"/>
              </a:rPr>
              <a:t>Slide </a:t>
            </a:r>
            <a:fld id="{FB647891-792B-4E52-9CDA-4E630CC63BB2}" type="slidenum">
              <a:rPr lang="en-US" altLang="ko-KR" sz="1200" smtClean="0">
                <a:ea typeface="돋움" pitchFamily="50" charset="-127"/>
              </a:rPr>
              <a:pPr algn="ctr">
                <a:defRPr/>
              </a:pPr>
              <a:t>‹#›</a:t>
            </a:fld>
            <a:r>
              <a:rPr lang="en-US" altLang="ko-KR" sz="1200" dirty="0" smtClean="0">
                <a:ea typeface="돋움" pitchFamily="50" charset="-127"/>
              </a:rPr>
              <a:t>	</a:t>
            </a:r>
            <a:endParaRPr lang="en-US" altLang="ko-KR" sz="1200" dirty="0">
              <a:ea typeface="돋움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ts val="3000"/>
        </a:spcBef>
        <a:spcAft>
          <a:spcPct val="0"/>
        </a:spcAft>
        <a:buFont typeface="Wingdings" pitchFamily="2" charset="2"/>
        <a:buChar char="u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ts val="1000"/>
        </a:spcBef>
        <a:spcAft>
          <a:spcPct val="0"/>
        </a:spcAft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ts val="500"/>
        </a:spcBef>
        <a:spcAft>
          <a:spcPct val="0"/>
        </a:spcAft>
        <a:buFont typeface="Wingdings" pitchFamily="2" charset="2"/>
        <a:buChar char="Ø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강의 내용</a:t>
            </a:r>
            <a:endParaRPr lang="ko-KR" altLang="en-US" dirty="0" smtClean="0">
              <a:solidFill>
                <a:srgbClr val="FF0000"/>
              </a:solidFill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스윙 컴포넌트 그리기</a:t>
            </a:r>
            <a:endParaRPr lang="en-US" altLang="ko-KR" dirty="0" smtClean="0"/>
          </a:p>
          <a:p>
            <a:r>
              <a:rPr lang="en-US" altLang="ko-KR" dirty="0" smtClean="0"/>
              <a:t>Graphics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r>
              <a:rPr lang="ko-KR" altLang="en-US" dirty="0" smtClean="0"/>
              <a:t>도형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그리기와 칠하기</a:t>
            </a:r>
            <a:endParaRPr lang="en-US" altLang="ko-KR" dirty="0" smtClean="0"/>
          </a:p>
          <a:p>
            <a:r>
              <a:rPr lang="ko-KR" altLang="en-US" dirty="0" smtClean="0"/>
              <a:t>이미지 그리기</a:t>
            </a:r>
            <a:endParaRPr lang="en-US" altLang="ko-KR" dirty="0" smtClean="0"/>
          </a:p>
          <a:p>
            <a:r>
              <a:rPr lang="ko-KR" altLang="en-US" dirty="0" err="1" smtClean="0"/>
              <a:t>클리핑</a:t>
            </a:r>
            <a:endParaRPr lang="en-US" altLang="ko-KR" dirty="0" smtClean="0"/>
          </a:p>
          <a:p>
            <a:r>
              <a:rPr lang="ko-KR" altLang="en-US" dirty="0" smtClean="0"/>
              <a:t>스윙의 페인팅 메커니즘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2973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강의 내용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스윙 컴포넌트 그리기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chemeClr val="accent2"/>
                </a:solidFill>
              </a:rPr>
              <a:t>Graphics </a:t>
            </a:r>
            <a:r>
              <a:rPr lang="ko-KR" altLang="en-US" dirty="0" smtClean="0">
                <a:solidFill>
                  <a:schemeClr val="accent2"/>
                </a:solidFill>
              </a:rPr>
              <a:t>클래스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r>
              <a:rPr lang="ko-KR" altLang="en-US" dirty="0" smtClean="0"/>
              <a:t>도형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그리기와 칠하기</a:t>
            </a:r>
            <a:endParaRPr lang="en-US" altLang="ko-KR" dirty="0" smtClean="0"/>
          </a:p>
          <a:p>
            <a:r>
              <a:rPr lang="ko-KR" altLang="en-US" dirty="0" smtClean="0"/>
              <a:t>이미지 그리기</a:t>
            </a:r>
            <a:endParaRPr lang="en-US" altLang="ko-KR" dirty="0" smtClean="0"/>
          </a:p>
          <a:p>
            <a:r>
              <a:rPr lang="ko-KR" altLang="en-US" dirty="0" err="1" smtClean="0"/>
              <a:t>클리핑</a:t>
            </a:r>
            <a:endParaRPr lang="en-US" altLang="ko-KR" dirty="0" smtClean="0"/>
          </a:p>
          <a:p>
            <a:r>
              <a:rPr lang="ko-KR" altLang="en-US" dirty="0" smtClean="0"/>
              <a:t>스윙의 페인팅 메커니즘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2019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그래픽 기반 </a:t>
            </a:r>
            <a:r>
              <a:rPr lang="en-US" altLang="ko-KR" dirty="0"/>
              <a:t>GUI </a:t>
            </a:r>
            <a:r>
              <a:rPr lang="ko-KR" altLang="en-US" dirty="0"/>
              <a:t>프로그래밍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스윙 </a:t>
            </a:r>
            <a:r>
              <a:rPr lang="ko-KR" altLang="en-US" dirty="0"/>
              <a:t>컴포넌트를 사용하지 </a:t>
            </a:r>
            <a:r>
              <a:rPr lang="ko-KR" altLang="en-US" dirty="0" smtClean="0"/>
              <a:t>않고 선</a:t>
            </a:r>
            <a:r>
              <a:rPr lang="en-US" altLang="ko-KR" dirty="0"/>
              <a:t>, </a:t>
            </a:r>
            <a:r>
              <a:rPr lang="ko-KR" altLang="en-US" dirty="0"/>
              <a:t>원</a:t>
            </a:r>
            <a:r>
              <a:rPr lang="en-US" altLang="ko-KR" dirty="0"/>
              <a:t>, </a:t>
            </a:r>
            <a:r>
              <a:rPr lang="ko-KR" altLang="en-US" dirty="0"/>
              <a:t>이미지 </a:t>
            </a:r>
            <a:r>
              <a:rPr lang="ko-KR" altLang="en-US" dirty="0" smtClean="0"/>
              <a:t>등을 직접 </a:t>
            </a:r>
            <a:r>
              <a:rPr lang="ko-KR" altLang="en-US" dirty="0"/>
              <a:t>그려 </a:t>
            </a:r>
            <a:r>
              <a:rPr lang="en-US" altLang="ko-KR" sz="2000" dirty="0"/>
              <a:t>GUI </a:t>
            </a:r>
            <a:r>
              <a:rPr lang="ko-KR" altLang="en-US" dirty="0"/>
              <a:t>화면을 구성하는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Cf</a:t>
            </a:r>
            <a:r>
              <a:rPr lang="en-US" altLang="ko-KR" dirty="0" smtClean="0"/>
              <a:t>) </a:t>
            </a:r>
            <a:r>
              <a:rPr lang="ko-KR" altLang="en-US" dirty="0" smtClean="0"/>
              <a:t>컴포넌트 기반 프로그래밍</a:t>
            </a:r>
            <a:endParaRPr lang="en-US" altLang="ko-KR" dirty="0" smtClean="0"/>
          </a:p>
          <a:p>
            <a:r>
              <a:rPr lang="ko-KR" altLang="en-US" dirty="0" smtClean="0"/>
              <a:t>그래픽 기반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프로그래밍의 장점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/>
              <a:t>스윙 </a:t>
            </a:r>
            <a:r>
              <a:rPr lang="ko-KR" altLang="en-US" dirty="0" smtClean="0"/>
              <a:t>컴포넌트로</a:t>
            </a:r>
            <a:r>
              <a:rPr lang="ko-KR" altLang="en-US" dirty="0"/>
              <a:t>는</a:t>
            </a:r>
            <a:r>
              <a:rPr lang="ko-KR" altLang="en-US" dirty="0" smtClean="0"/>
              <a:t> </a:t>
            </a:r>
            <a:r>
              <a:rPr lang="ko-KR" altLang="en-US" dirty="0"/>
              <a:t>만들 수 없는 </a:t>
            </a:r>
            <a:r>
              <a:rPr lang="ko-KR" altLang="en-US" dirty="0" smtClean="0"/>
              <a:t>자유로운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화면 가능</a:t>
            </a:r>
            <a:endParaRPr lang="en-US" altLang="ko-KR" dirty="0" smtClean="0"/>
          </a:p>
          <a:p>
            <a:pPr lvl="2"/>
            <a:r>
              <a:rPr lang="ko-KR" altLang="en-US" dirty="0"/>
              <a:t>차트</a:t>
            </a:r>
            <a:r>
              <a:rPr lang="en-US" altLang="ko-KR" dirty="0"/>
              <a:t>, </a:t>
            </a:r>
            <a:r>
              <a:rPr lang="ko-KR" altLang="en-US" dirty="0"/>
              <a:t>게임 등 자유로운 모양을 </a:t>
            </a:r>
            <a:r>
              <a:rPr lang="ko-KR" altLang="en-US" dirty="0" smtClean="0"/>
              <a:t>표현하는데 효과적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그래픽에 의한 그리기는 컴포넌트를 통해 그리는 것보다 빠름</a:t>
            </a:r>
            <a:endParaRPr lang="en-US" altLang="ko-KR" dirty="0" smtClean="0"/>
          </a:p>
          <a:p>
            <a:pPr lvl="1"/>
            <a:r>
              <a:rPr lang="ko-KR" altLang="en-US" dirty="0"/>
              <a:t>자바의 </a:t>
            </a:r>
            <a:r>
              <a:rPr lang="en-US" altLang="ko-KR" dirty="0"/>
              <a:t>GUI</a:t>
            </a:r>
            <a:r>
              <a:rPr lang="en-US" altLang="ko-KR" sz="1600" dirty="0"/>
              <a:t> </a:t>
            </a:r>
            <a:r>
              <a:rPr lang="ko-KR" altLang="en-US" dirty="0" smtClean="0"/>
              <a:t>기반 </a:t>
            </a:r>
            <a:r>
              <a:rPr lang="ko-KR" altLang="en-US" dirty="0"/>
              <a:t>기술을 이해하는데 </a:t>
            </a:r>
            <a:r>
              <a:rPr lang="ko-KR" altLang="en-US" dirty="0" smtClean="0"/>
              <a:t>도움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스윙은 결국 하부에서 그래픽을 사용하기 때문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 자신만의 </a:t>
            </a:r>
            <a:r>
              <a:rPr lang="ko-KR" altLang="en-US" dirty="0"/>
              <a:t>컴포넌트를 </a:t>
            </a:r>
            <a:r>
              <a:rPr lang="ko-KR" altLang="en-US" dirty="0" smtClean="0"/>
              <a:t>창작할 수 있음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043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Graphics </a:t>
            </a:r>
            <a:r>
              <a:rPr lang="ko-KR" altLang="en-US" dirty="0" smtClean="0"/>
              <a:t>클래스</a:t>
            </a:r>
            <a:r>
              <a:rPr lang="en-US" altLang="ko-KR" sz="2400" dirty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Graphics </a:t>
            </a:r>
            <a:r>
              <a:rPr lang="ko-KR" altLang="en-US" dirty="0" smtClean="0"/>
              <a:t>클래스의 경로명은 </a:t>
            </a:r>
            <a:r>
              <a:rPr lang="en-US" altLang="ko-KR" dirty="0" err="1" smtClean="0"/>
              <a:t>java.awt.Graphics</a:t>
            </a:r>
            <a:r>
              <a:rPr lang="ko-KR" altLang="en-US" dirty="0" smtClean="0"/>
              <a:t>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추상클래스로 모든 그래픽 </a:t>
            </a:r>
            <a:r>
              <a:rPr lang="ko-KR" altLang="en-US" dirty="0" err="1" smtClean="0"/>
              <a:t>컨텍스트에</a:t>
            </a:r>
            <a:r>
              <a:rPr lang="ko-KR" altLang="en-US" dirty="0" smtClean="0"/>
              <a:t> 대한 기반이 되는 클래스임</a:t>
            </a:r>
            <a:endParaRPr lang="en-US" altLang="ko-KR" dirty="0" smtClean="0"/>
          </a:p>
          <a:p>
            <a:r>
              <a:rPr lang="en-US" altLang="ko-KR" dirty="0" smtClean="0"/>
              <a:t>Graphics </a:t>
            </a:r>
            <a:r>
              <a:rPr lang="ko-KR" altLang="en-US" dirty="0" smtClean="0"/>
              <a:t>클래스의 주요 기능</a:t>
            </a:r>
            <a:endParaRPr lang="en-US" altLang="ko-KR" dirty="0"/>
          </a:p>
          <a:p>
            <a:pPr lvl="1"/>
            <a:r>
              <a:rPr lang="ko-KR" altLang="en-US" dirty="0"/>
              <a:t>색상 선택하기</a:t>
            </a:r>
            <a:endParaRPr lang="en-US" altLang="ko-KR" dirty="0"/>
          </a:p>
          <a:p>
            <a:pPr lvl="1"/>
            <a:r>
              <a:rPr lang="ko-KR" altLang="en-US" dirty="0"/>
              <a:t>문자열 그리기</a:t>
            </a:r>
            <a:endParaRPr lang="en-US" altLang="ko-KR" dirty="0"/>
          </a:p>
          <a:p>
            <a:pPr lvl="1"/>
            <a:r>
              <a:rPr lang="ko-KR" altLang="en-US" dirty="0"/>
              <a:t>도형 그리기</a:t>
            </a:r>
            <a:endParaRPr lang="en-US" altLang="ko-KR" dirty="0"/>
          </a:p>
          <a:p>
            <a:pPr lvl="1"/>
            <a:r>
              <a:rPr lang="ko-KR" altLang="en-US" dirty="0" smtClean="0"/>
              <a:t>도형 칠하기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 그리기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클리핑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51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Graphics </a:t>
            </a:r>
            <a:r>
              <a:rPr lang="ko-KR" altLang="en-US" dirty="0" smtClean="0"/>
              <a:t>클래스</a:t>
            </a:r>
            <a:r>
              <a:rPr lang="en-US" altLang="ko-KR" sz="2400" dirty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그래픽의 </a:t>
            </a:r>
            <a:r>
              <a:rPr lang="ko-KR" altLang="en-US" dirty="0"/>
              <a:t>좌표 </a:t>
            </a:r>
            <a:r>
              <a:rPr lang="ko-KR" altLang="en-US" dirty="0" smtClean="0"/>
              <a:t>체계</a:t>
            </a:r>
            <a:endParaRPr lang="ko-KR" altLang="en-US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5" y="2060848"/>
            <a:ext cx="5200239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0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그리기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문자열을 </a:t>
            </a:r>
            <a:r>
              <a:rPr lang="ko-KR" altLang="en-US" dirty="0"/>
              <a:t>그리는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원형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void </a:t>
            </a:r>
            <a:r>
              <a:rPr lang="en-US" altLang="ko-KR" dirty="0" err="1" smtClean="0"/>
              <a:t>drawString</a:t>
            </a:r>
            <a:r>
              <a:rPr lang="en-US" altLang="ko-KR" dirty="0" smtClean="0"/>
              <a:t>(String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y)</a:t>
            </a:r>
          </a:p>
          <a:p>
            <a:pPr lvl="2"/>
            <a:r>
              <a:rPr lang="en-US" altLang="ko-KR" dirty="0" smtClean="0"/>
              <a:t>(x, y) </a:t>
            </a:r>
            <a:r>
              <a:rPr lang="ko-KR" altLang="en-US" dirty="0" smtClean="0"/>
              <a:t>위치에 주어진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문자열 그리기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그래픽 </a:t>
            </a:r>
            <a:r>
              <a:rPr lang="ko-KR" altLang="en-US" dirty="0" err="1" smtClean="0"/>
              <a:t>컨텍스트의</a:t>
            </a:r>
            <a:r>
              <a:rPr lang="ko-KR" altLang="en-US" dirty="0" smtClean="0"/>
              <a:t> 현재 색과 폰트로 출력</a:t>
            </a:r>
            <a:endParaRPr lang="en-US" altLang="ko-KR" dirty="0" smtClean="0"/>
          </a:p>
          <a:p>
            <a:r>
              <a:rPr lang="ko-KR" altLang="en-US" dirty="0" smtClean="0"/>
              <a:t>사용 예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703512" y="3933056"/>
            <a:ext cx="6464053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b="1" dirty="0"/>
              <a:t>// g</a:t>
            </a:r>
            <a:r>
              <a:rPr lang="ko-KR" altLang="en-US" sz="1800" b="1" dirty="0"/>
              <a:t>는 그래픽 컨텍스트임</a:t>
            </a:r>
            <a:r>
              <a:rPr lang="en-US" altLang="ko-KR" sz="1800" b="1" dirty="0"/>
              <a:t>			</a:t>
            </a:r>
          </a:p>
          <a:p>
            <a:pPr defTabSz="180000"/>
            <a:r>
              <a:rPr lang="en-US" altLang="ko-KR" sz="1800" b="1" dirty="0" err="1"/>
              <a:t>g.drawString</a:t>
            </a:r>
            <a:r>
              <a:rPr lang="en-US" altLang="ko-KR" sz="1800" b="1" dirty="0"/>
              <a:t>("</a:t>
            </a:r>
            <a:r>
              <a:rPr lang="ko-KR" altLang="en-US" sz="1800" b="1" dirty="0"/>
              <a:t>자바는 </a:t>
            </a:r>
            <a:r>
              <a:rPr lang="ko-KR" altLang="en-US" sz="1800" b="1" dirty="0" err="1"/>
              <a:t>재밌다</a:t>
            </a:r>
            <a:r>
              <a:rPr lang="en-US" altLang="ko-KR" sz="1800" b="1" dirty="0"/>
              <a:t>.~~", 30, 30);</a:t>
            </a:r>
            <a:r>
              <a:rPr lang="en-US" altLang="ko-KR" sz="1800" dirty="0"/>
              <a:t>	</a:t>
            </a:r>
            <a:endParaRPr lang="en-US" altLang="ko-KR" sz="1800" dirty="0" smtClean="0"/>
          </a:p>
          <a:p>
            <a:pPr defTabSz="180000"/>
            <a:r>
              <a:rPr lang="en-US" altLang="ko-KR" sz="1800" b="1" dirty="0" err="1"/>
              <a:t>g.drawString</a:t>
            </a:r>
            <a:r>
              <a:rPr lang="en-US" altLang="ko-KR" sz="1800" b="1" dirty="0" smtClean="0"/>
              <a:t>("</a:t>
            </a:r>
            <a:r>
              <a:rPr lang="ko-KR" altLang="en-US" sz="1800" b="1" dirty="0" smtClean="0"/>
              <a:t>얼마나</a:t>
            </a:r>
            <a:r>
              <a:rPr lang="en-US" altLang="ko-KR" sz="1800" b="1" dirty="0" smtClean="0"/>
              <a:t>? </a:t>
            </a:r>
            <a:r>
              <a:rPr lang="ko-KR" altLang="en-US" sz="1800" b="1" dirty="0" smtClean="0"/>
              <a:t>하늘만큼 땅만큼</a:t>
            </a:r>
            <a:r>
              <a:rPr lang="en-US" altLang="ko-KR" sz="1800" b="1" dirty="0" smtClean="0"/>
              <a:t>!!!!", 60</a:t>
            </a:r>
            <a:r>
              <a:rPr lang="en-US" altLang="ko-KR" sz="1800" b="1" dirty="0"/>
              <a:t>, </a:t>
            </a:r>
            <a:r>
              <a:rPr lang="en-US" altLang="ko-KR" sz="1800" b="1" dirty="0" smtClean="0"/>
              <a:t>60</a:t>
            </a:r>
            <a:r>
              <a:rPr lang="en-US" altLang="ko-KR" sz="1800" b="1" dirty="0"/>
              <a:t>);</a:t>
            </a:r>
            <a:r>
              <a:rPr lang="en-US" altLang="ko-KR" sz="1800" dirty="0"/>
              <a:t>	</a:t>
            </a:r>
            <a:endParaRPr lang="ko-KR" altLang="en-US" sz="1800" dirty="0"/>
          </a:p>
        </p:txBody>
      </p:sp>
      <p:grpSp>
        <p:nvGrpSpPr>
          <p:cNvPr id="6" name="그룹 5"/>
          <p:cNvGrpSpPr/>
          <p:nvPr/>
        </p:nvGrpSpPr>
        <p:grpSpPr>
          <a:xfrm>
            <a:off x="8256240" y="3356992"/>
            <a:ext cx="3571708" cy="2653094"/>
            <a:chOff x="559008" y="3728234"/>
            <a:chExt cx="2555765" cy="185903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056" y="3728234"/>
              <a:ext cx="2268717" cy="185903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cxnSp>
          <p:nvCxnSpPr>
            <p:cNvPr id="8" name="직선 연결선 7"/>
            <p:cNvCxnSpPr/>
            <p:nvPr/>
          </p:nvCxnSpPr>
          <p:spPr>
            <a:xfrm rot="5400000">
              <a:off x="952711" y="4264601"/>
              <a:ext cx="356396" cy="7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987636" y="4300320"/>
              <a:ext cx="42862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9008" y="4228882"/>
              <a:ext cx="453311" cy="194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(30,30)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 rot="5400000">
              <a:off x="1238463" y="4550353"/>
              <a:ext cx="356396" cy="7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273388" y="4586072"/>
              <a:ext cx="50006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44760" y="4514634"/>
              <a:ext cx="453311" cy="194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(60,60)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183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>
                <a:solidFill>
                  <a:schemeClr val="tx1"/>
                </a:solidFill>
              </a:rPr>
              <a:t>예제 </a:t>
            </a:r>
            <a:r>
              <a:rPr lang="en-US" altLang="ko-KR" sz="2800" dirty="0">
                <a:solidFill>
                  <a:schemeClr val="tx1"/>
                </a:solidFill>
              </a:rPr>
              <a:t>12-2 : </a:t>
            </a:r>
            <a:r>
              <a:rPr lang="en-US" altLang="ko-KR" sz="2800" dirty="0" err="1">
                <a:solidFill>
                  <a:schemeClr val="tx1"/>
                </a:solidFill>
              </a:rPr>
              <a:t>drawString</a:t>
            </a:r>
            <a:r>
              <a:rPr lang="en-US" altLang="ko-KR" sz="2800" dirty="0">
                <a:solidFill>
                  <a:schemeClr val="tx1"/>
                </a:solidFill>
              </a:rPr>
              <a:t>()</a:t>
            </a:r>
            <a:r>
              <a:rPr lang="ko-KR" altLang="en-US" sz="2800" dirty="0">
                <a:solidFill>
                  <a:schemeClr val="tx1"/>
                </a:solidFill>
              </a:rPr>
              <a:t>을 이용하여 문자열 출력하기</a:t>
            </a:r>
            <a:r>
              <a:rPr lang="en-US" altLang="ko-KR" sz="1800" dirty="0">
                <a:solidFill>
                  <a:schemeClr val="tx1"/>
                </a:solidFill>
              </a:rPr>
              <a:t>(1/3)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22479" y="1497435"/>
            <a:ext cx="81185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JPanel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상속받아 </a:t>
            </a:r>
            <a:r>
              <a:rPr lang="en-US" altLang="ko-KR" sz="20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paintComponent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오버라이딩하고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drawString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사용하여 다음 그림과 같이 패널 내의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(30, 30)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과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(60, 60)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에 각각 문자열을 출력하는 스윙 프로그램을 작성하라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647728" y="3054201"/>
            <a:ext cx="3571708" cy="2653094"/>
            <a:chOff x="559008" y="3728234"/>
            <a:chExt cx="2555765" cy="185903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056" y="3728234"/>
              <a:ext cx="2268717" cy="185903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cxnSp>
          <p:nvCxnSpPr>
            <p:cNvPr id="16" name="직선 연결선 15"/>
            <p:cNvCxnSpPr/>
            <p:nvPr/>
          </p:nvCxnSpPr>
          <p:spPr>
            <a:xfrm rot="5400000">
              <a:off x="952711" y="4264601"/>
              <a:ext cx="356396" cy="7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987636" y="4300320"/>
              <a:ext cx="42862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59008" y="4228882"/>
              <a:ext cx="453311" cy="194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(30,30)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 rot="5400000">
              <a:off x="1238463" y="4550353"/>
              <a:ext cx="356396" cy="7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273388" y="4586072"/>
              <a:ext cx="50006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44760" y="4514634"/>
              <a:ext cx="453311" cy="194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(60,60)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386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</a:rPr>
              <a:t>12-2 : </a:t>
            </a:r>
            <a:r>
              <a:rPr lang="en-US" altLang="ko-KR" sz="2800" dirty="0" err="1">
                <a:solidFill>
                  <a:srgbClr val="000000"/>
                </a:solidFill>
              </a:rPr>
              <a:t>drawString</a:t>
            </a:r>
            <a:r>
              <a:rPr lang="en-US" altLang="ko-KR" sz="2800" dirty="0">
                <a:solidFill>
                  <a:srgbClr val="000000"/>
                </a:solidFill>
              </a:rPr>
              <a:t>()</a:t>
            </a:r>
            <a:r>
              <a:rPr lang="ko-KR" altLang="en-US" sz="2800" dirty="0">
                <a:solidFill>
                  <a:srgbClr val="000000"/>
                </a:solidFill>
              </a:rPr>
              <a:t>을 이용하여 문자열 출력하기</a:t>
            </a:r>
            <a:r>
              <a:rPr lang="en-US" altLang="ko-KR" sz="1800" dirty="0" smtClean="0">
                <a:solidFill>
                  <a:srgbClr val="000000"/>
                </a:solidFill>
              </a:rPr>
              <a:t>(2/3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2209801" y="1849041"/>
            <a:ext cx="6464053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javax.swing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java.awt</a:t>
            </a:r>
            <a:r>
              <a:rPr lang="en-US" altLang="ko-KR" sz="1800" dirty="0"/>
              <a:t>.*;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b="1" dirty="0"/>
              <a:t>public class </a:t>
            </a:r>
            <a:r>
              <a:rPr lang="en-US" altLang="ko-KR" sz="1800" b="1" dirty="0" err="1"/>
              <a:t>GraphicsDrawStringEx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JFrame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private </a:t>
            </a:r>
            <a:r>
              <a:rPr lang="en-US" altLang="ko-KR" sz="1800" dirty="0" err="1"/>
              <a:t>MyPanel</a:t>
            </a:r>
            <a:r>
              <a:rPr lang="en-US" altLang="ko-KR" sz="1800" dirty="0"/>
              <a:t> panel =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MyPanel</a:t>
            </a:r>
            <a:r>
              <a:rPr lang="en-US" altLang="ko-KR" sz="1800" b="1" dirty="0"/>
              <a:t>();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public </a:t>
            </a:r>
            <a:r>
              <a:rPr lang="en-US" altLang="ko-KR" sz="1800" dirty="0" err="1"/>
              <a:t>GraphicsDrawStringEx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setTitle</a:t>
            </a:r>
            <a:r>
              <a:rPr lang="en-US" altLang="ko-KR" sz="1800" dirty="0"/>
              <a:t>("</a:t>
            </a:r>
            <a:r>
              <a:rPr lang="en-US" altLang="ko-KR" sz="1800" dirty="0" err="1"/>
              <a:t>drawString</a:t>
            </a:r>
            <a:r>
              <a:rPr lang="en-US" altLang="ko-KR" sz="1800" dirty="0"/>
              <a:t> </a:t>
            </a:r>
            <a:r>
              <a:rPr lang="ko-KR" altLang="en-US" sz="1800" dirty="0"/>
              <a:t>사용 예제</a:t>
            </a:r>
            <a:r>
              <a:rPr lang="en-US" altLang="ko-KR" sz="1800" dirty="0"/>
              <a:t>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setDefaultCloseOperation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JFrame.EXIT_ON_CLOSE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setContentPane</a:t>
            </a:r>
            <a:r>
              <a:rPr lang="en-US" altLang="ko-KR" sz="1800" b="1" dirty="0"/>
              <a:t>(panel);</a:t>
            </a:r>
            <a:endParaRPr lang="ko-KR" altLang="en-US" sz="1800" b="1" dirty="0"/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setSize</a:t>
            </a:r>
            <a:r>
              <a:rPr lang="en-US" altLang="ko-KR" sz="1800" dirty="0"/>
              <a:t>(250,200);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setVisible</a:t>
            </a:r>
            <a:r>
              <a:rPr lang="en-US" altLang="ko-KR" sz="1800" dirty="0"/>
              <a:t>(true);</a:t>
            </a:r>
          </a:p>
          <a:p>
            <a:pPr defTabSz="180000"/>
            <a:r>
              <a:rPr lang="en-US" altLang="ko-KR" sz="18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93730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</a:rPr>
              <a:t>12-2 : </a:t>
            </a:r>
            <a:r>
              <a:rPr lang="en-US" altLang="ko-KR" sz="2800" dirty="0" err="1">
                <a:solidFill>
                  <a:srgbClr val="000000"/>
                </a:solidFill>
              </a:rPr>
              <a:t>drawString</a:t>
            </a:r>
            <a:r>
              <a:rPr lang="en-US" altLang="ko-KR" sz="2800" dirty="0">
                <a:solidFill>
                  <a:srgbClr val="000000"/>
                </a:solidFill>
              </a:rPr>
              <a:t>()</a:t>
            </a:r>
            <a:r>
              <a:rPr lang="ko-KR" altLang="en-US" sz="2800" dirty="0">
                <a:solidFill>
                  <a:srgbClr val="000000"/>
                </a:solidFill>
              </a:rPr>
              <a:t>을 이용하여 문자열 출력하기</a:t>
            </a:r>
            <a:r>
              <a:rPr lang="en-US" altLang="ko-KR" sz="1800" dirty="0" smtClean="0">
                <a:solidFill>
                  <a:srgbClr val="000000"/>
                </a:solidFill>
              </a:rPr>
              <a:t>(3/3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2209801" y="1740872"/>
            <a:ext cx="6464053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</a:t>
            </a:r>
            <a:r>
              <a:rPr lang="en-US" altLang="ko-KR" sz="1800" b="1" dirty="0"/>
              <a:t>class </a:t>
            </a:r>
            <a:r>
              <a:rPr lang="en-US" altLang="ko-KR" sz="1800" b="1" dirty="0" err="1"/>
              <a:t>MyPanel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JPanel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/>
              <a:t>public void </a:t>
            </a:r>
            <a:r>
              <a:rPr lang="en-US" altLang="ko-KR" sz="1800" b="1" dirty="0" err="1"/>
              <a:t>paintComponent</a:t>
            </a:r>
            <a:r>
              <a:rPr lang="en-US" altLang="ko-KR" sz="1800" b="1" dirty="0"/>
              <a:t>(Graphics g) {</a:t>
            </a:r>
          </a:p>
          <a:p>
            <a:pPr defTabSz="180000"/>
            <a:r>
              <a:rPr lang="en-US" altLang="ko-KR" sz="1800" b="1" dirty="0"/>
              <a:t>			</a:t>
            </a:r>
            <a:r>
              <a:rPr lang="en-US" altLang="ko-KR" sz="1800" b="1" dirty="0" err="1"/>
              <a:t>super.paintComponent</a:t>
            </a:r>
            <a:r>
              <a:rPr lang="en-US" altLang="ko-KR" sz="1800" b="1" dirty="0"/>
              <a:t>(g); </a:t>
            </a:r>
          </a:p>
          <a:p>
            <a:pPr defTabSz="180000"/>
            <a:r>
              <a:rPr lang="en-US" altLang="ko-KR" sz="1800" b="1" dirty="0"/>
              <a:t>			</a:t>
            </a:r>
            <a:r>
              <a:rPr lang="en-US" altLang="ko-KR" sz="1800" b="1" dirty="0" err="1"/>
              <a:t>g.drawString</a:t>
            </a:r>
            <a:r>
              <a:rPr lang="en-US" altLang="ko-KR" sz="1800" b="1" dirty="0"/>
              <a:t>("</a:t>
            </a:r>
            <a:r>
              <a:rPr lang="ko-KR" altLang="en-US" sz="1800" b="1" dirty="0"/>
              <a:t>자바는 </a:t>
            </a:r>
            <a:r>
              <a:rPr lang="ko-KR" altLang="en-US" sz="1800" b="1" dirty="0" err="1"/>
              <a:t>재밌다</a:t>
            </a:r>
            <a:r>
              <a:rPr lang="en-US" altLang="ko-KR" sz="1800" b="1" dirty="0"/>
              <a:t>.~~", 30,30);</a:t>
            </a:r>
            <a:endParaRPr lang="ko-KR" altLang="en-US" sz="1800" b="1" dirty="0"/>
          </a:p>
          <a:p>
            <a:pPr defTabSz="180000"/>
            <a:r>
              <a:rPr lang="en-US" altLang="ko-KR" sz="1800" b="1" dirty="0"/>
              <a:t>			</a:t>
            </a:r>
            <a:r>
              <a:rPr lang="en-US" altLang="ko-KR" sz="1800" b="1" dirty="0" err="1"/>
              <a:t>g.drawString</a:t>
            </a:r>
            <a:r>
              <a:rPr lang="en-US" altLang="ko-KR" sz="1800" b="1" dirty="0"/>
              <a:t>("</a:t>
            </a:r>
            <a:r>
              <a:rPr lang="ko-KR" altLang="en-US" sz="1800" b="1" dirty="0"/>
              <a:t>얼마나</a:t>
            </a:r>
            <a:r>
              <a:rPr lang="en-US" altLang="ko-KR" sz="1800" b="1" dirty="0"/>
              <a:t>? </a:t>
            </a:r>
            <a:r>
              <a:rPr lang="ko-KR" altLang="en-US" sz="1800" b="1" dirty="0"/>
              <a:t>하늘만큼 땅만큼 </a:t>
            </a:r>
            <a:r>
              <a:rPr lang="en-US" altLang="ko-KR" sz="1800" b="1" dirty="0"/>
              <a:t>!!!!", 60, 60);</a:t>
            </a:r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public static void main(String [] </a:t>
            </a:r>
            <a:r>
              <a:rPr lang="en-US" altLang="ko-KR" sz="1800" dirty="0" err="1"/>
              <a:t>args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new </a:t>
            </a:r>
            <a:r>
              <a:rPr lang="en-US" altLang="ko-KR" sz="1800" dirty="0" err="1"/>
              <a:t>GraphicsDrawStringEx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4815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Color </a:t>
            </a:r>
            <a:r>
              <a:rPr lang="ko-KR" altLang="en-US" dirty="0"/>
              <a:t>클래스</a:t>
            </a:r>
            <a:r>
              <a:rPr lang="en-US" altLang="ko-KR" sz="2400" dirty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600" dirty="0"/>
              <a:t>하나의 색을 나타내는 클래스</a:t>
            </a:r>
            <a:endParaRPr lang="en-US" altLang="ko-KR" sz="2600" dirty="0"/>
          </a:p>
          <a:p>
            <a:pPr lvl="1"/>
            <a:r>
              <a:rPr lang="ko-KR" altLang="en-US" sz="2200" dirty="0"/>
              <a:t>색</a:t>
            </a:r>
            <a:r>
              <a:rPr lang="ko-KR" altLang="en-US" sz="2200" dirty="0" smtClean="0"/>
              <a:t>은 </a:t>
            </a:r>
            <a:r>
              <a:rPr lang="en-US" altLang="ko-KR" sz="2200" dirty="0" smtClean="0"/>
              <a:t>Red</a:t>
            </a:r>
            <a:r>
              <a:rPr lang="en-US" altLang="ko-KR" sz="2200" dirty="0"/>
              <a:t>, Green, Blue </a:t>
            </a:r>
            <a:r>
              <a:rPr lang="ko-KR" altLang="en-US" sz="2200" dirty="0"/>
              <a:t>등 </a:t>
            </a:r>
            <a:r>
              <a:rPr lang="en-US" altLang="ko-KR" sz="2200" dirty="0"/>
              <a:t>3 </a:t>
            </a:r>
            <a:r>
              <a:rPr lang="ko-KR" altLang="en-US" sz="2200" dirty="0"/>
              <a:t>성분으로 구성</a:t>
            </a:r>
            <a:endParaRPr lang="en-US" altLang="ko-KR" sz="2200" dirty="0"/>
          </a:p>
          <a:p>
            <a:pPr lvl="1"/>
            <a:r>
              <a:rPr lang="ko-KR" altLang="en-US" sz="2200" dirty="0"/>
              <a:t>각 성분의 값은 </a:t>
            </a:r>
            <a:r>
              <a:rPr lang="en-US" altLang="ko-KR" sz="2200" dirty="0"/>
              <a:t>0-255 </a:t>
            </a:r>
            <a:r>
              <a:rPr lang="ko-KR" altLang="en-US" sz="2200" dirty="0"/>
              <a:t>사이임</a:t>
            </a:r>
            <a:endParaRPr lang="en-US" altLang="ko-KR" sz="2200" dirty="0"/>
          </a:p>
          <a:p>
            <a:pPr lvl="2"/>
            <a:r>
              <a:rPr lang="ko-KR" altLang="en-US" sz="1900" dirty="0"/>
              <a:t>즉 최소 </a:t>
            </a:r>
            <a:r>
              <a:rPr lang="en-US" altLang="ko-KR" sz="1900" dirty="0"/>
              <a:t>8 </a:t>
            </a:r>
            <a:r>
              <a:rPr lang="ko-KR" altLang="en-US" sz="1900" dirty="0"/>
              <a:t>비트로 표현됨</a:t>
            </a:r>
            <a:endParaRPr lang="en-US" altLang="ko-KR" sz="1900" dirty="0"/>
          </a:p>
          <a:p>
            <a:r>
              <a:rPr lang="ko-KR" altLang="en-US" sz="2600" dirty="0" err="1"/>
              <a:t>생성자</a:t>
            </a:r>
            <a:endParaRPr lang="en-US" altLang="ko-KR" sz="2600" dirty="0"/>
          </a:p>
          <a:p>
            <a:pPr lvl="1"/>
            <a:r>
              <a:rPr lang="en-US" altLang="ko-KR" sz="2200" dirty="0"/>
              <a:t>Color(</a:t>
            </a:r>
            <a:r>
              <a:rPr lang="en-US" altLang="ko-KR" sz="2200" dirty="0" err="1"/>
              <a:t>int</a:t>
            </a:r>
            <a:r>
              <a:rPr lang="en-US" altLang="ko-KR" sz="2200" dirty="0"/>
              <a:t> r, </a:t>
            </a:r>
            <a:r>
              <a:rPr lang="en-US" altLang="ko-KR" sz="2200" dirty="0" err="1"/>
              <a:t>int</a:t>
            </a:r>
            <a:r>
              <a:rPr lang="en-US" altLang="ko-KR" sz="2200" dirty="0"/>
              <a:t> g, </a:t>
            </a:r>
            <a:r>
              <a:rPr lang="en-US" altLang="ko-KR" sz="2200" dirty="0" err="1"/>
              <a:t>int</a:t>
            </a:r>
            <a:r>
              <a:rPr lang="en-US" altLang="ko-KR" sz="2200" dirty="0"/>
              <a:t> b)</a:t>
            </a:r>
          </a:p>
          <a:p>
            <a:pPr lvl="2"/>
            <a:r>
              <a:rPr lang="en-US" altLang="ko-KR" sz="1900" dirty="0"/>
              <a:t>red, green, blue </a:t>
            </a:r>
            <a:r>
              <a:rPr lang="ko-KR" altLang="en-US" sz="1900" dirty="0"/>
              <a:t>값으로 </a:t>
            </a:r>
            <a:r>
              <a:rPr lang="en-US" altLang="ko-KR" sz="1900" dirty="0"/>
              <a:t>RGB </a:t>
            </a:r>
            <a:r>
              <a:rPr lang="ko-KR" altLang="en-US" sz="1900" dirty="0"/>
              <a:t>색 생성</a:t>
            </a:r>
            <a:endParaRPr lang="en-US" altLang="ko-KR" sz="1900" dirty="0"/>
          </a:p>
          <a:p>
            <a:pPr lvl="2"/>
            <a:r>
              <a:rPr lang="ko-KR" altLang="en-US" sz="1900" dirty="0" smtClean="0"/>
              <a:t>생성 예</a:t>
            </a:r>
            <a:r>
              <a:rPr lang="en-US" altLang="ko-KR" sz="1900" dirty="0" smtClean="0"/>
              <a:t>: new </a:t>
            </a:r>
            <a:r>
              <a:rPr lang="en-US" altLang="ko-KR" sz="1900" dirty="0"/>
              <a:t>Color(255, 0, 0) ; // </a:t>
            </a:r>
            <a:r>
              <a:rPr lang="ko-KR" altLang="en-US" sz="1900" dirty="0"/>
              <a:t>완전 빨강색</a:t>
            </a:r>
            <a:endParaRPr lang="en-US" altLang="ko-KR" sz="19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6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Color </a:t>
            </a:r>
            <a:r>
              <a:rPr lang="ko-KR" altLang="en-US" dirty="0"/>
              <a:t>클래스</a:t>
            </a:r>
            <a:r>
              <a:rPr lang="en-US" altLang="ko-KR" sz="2400" dirty="0" smtClean="0"/>
              <a:t>(2/2</a:t>
            </a:r>
            <a:r>
              <a:rPr lang="en-US" altLang="ko-KR" sz="2400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sz="2200" dirty="0" smtClean="0"/>
              <a:t>Color(</a:t>
            </a:r>
            <a:r>
              <a:rPr lang="en-US" altLang="ko-KR" sz="2200" dirty="0" err="1" smtClean="0"/>
              <a:t>int</a:t>
            </a:r>
            <a:r>
              <a:rPr lang="en-US" altLang="ko-KR" sz="2200" dirty="0" smtClean="0"/>
              <a:t> </a:t>
            </a:r>
            <a:r>
              <a:rPr lang="en-US" altLang="ko-KR" sz="2200" dirty="0" err="1"/>
              <a:t>rgb</a:t>
            </a:r>
            <a:r>
              <a:rPr lang="en-US" altLang="ko-KR" sz="2200" dirty="0"/>
              <a:t>)</a:t>
            </a:r>
          </a:p>
          <a:p>
            <a:pPr lvl="2"/>
            <a:r>
              <a:rPr lang="en-US" altLang="ko-KR" sz="1900" dirty="0" err="1"/>
              <a:t>rgb</a:t>
            </a:r>
            <a:r>
              <a:rPr lang="en-US" altLang="ko-KR" sz="1900" dirty="0"/>
              <a:t> </a:t>
            </a:r>
            <a:r>
              <a:rPr lang="ko-KR" altLang="en-US" sz="1900" dirty="0"/>
              <a:t>정수 값은 총 </a:t>
            </a:r>
            <a:r>
              <a:rPr lang="en-US" altLang="ko-KR" sz="1900" dirty="0"/>
              <a:t>32</a:t>
            </a:r>
            <a:r>
              <a:rPr lang="ko-KR" altLang="en-US" sz="1900" dirty="0"/>
              <a:t>비트 중 하위 </a:t>
            </a:r>
            <a:r>
              <a:rPr lang="en-US" altLang="ko-KR" sz="1900" dirty="0"/>
              <a:t>24 </a:t>
            </a:r>
            <a:r>
              <a:rPr lang="ko-KR" altLang="en-US" sz="1900" dirty="0"/>
              <a:t>비트 만이 유효함</a:t>
            </a:r>
            <a:endParaRPr lang="en-US" altLang="ko-KR" sz="1900" dirty="0"/>
          </a:p>
          <a:p>
            <a:pPr lvl="2"/>
            <a:r>
              <a:rPr lang="ko-KR" altLang="en-US" sz="1900" dirty="0"/>
              <a:t>보통 </a:t>
            </a:r>
            <a:r>
              <a:rPr lang="en-US" altLang="ko-KR" sz="1900" dirty="0"/>
              <a:t>16</a:t>
            </a:r>
            <a:r>
              <a:rPr lang="ko-KR" altLang="en-US" sz="1900" dirty="0"/>
              <a:t>진수 상수 </a:t>
            </a:r>
            <a:r>
              <a:rPr lang="en-US" altLang="ko-KR" sz="1900" dirty="0"/>
              <a:t>0x00rrggbb</a:t>
            </a:r>
            <a:r>
              <a:rPr lang="ko-KR" altLang="en-US" sz="1900" dirty="0"/>
              <a:t>로 표현함</a:t>
            </a:r>
            <a:r>
              <a:rPr lang="en-US" altLang="ko-KR" sz="1900" dirty="0"/>
              <a:t> </a:t>
            </a:r>
          </a:p>
          <a:p>
            <a:pPr lvl="3"/>
            <a:r>
              <a:rPr lang="ko-KR" altLang="en-US" sz="1700" dirty="0"/>
              <a:t>하위 </a:t>
            </a:r>
            <a:r>
              <a:rPr lang="en-US" altLang="ko-KR" sz="1700" dirty="0"/>
              <a:t>8</a:t>
            </a:r>
            <a:r>
              <a:rPr lang="ko-KR" altLang="en-US" sz="1700" dirty="0"/>
              <a:t>비트는 </a:t>
            </a:r>
            <a:r>
              <a:rPr lang="en-US" altLang="ko-KR" sz="1700" dirty="0"/>
              <a:t>blue, </a:t>
            </a:r>
            <a:r>
              <a:rPr lang="ko-KR" altLang="en-US" sz="1700" dirty="0"/>
              <a:t>그 다음 상위 </a:t>
            </a:r>
            <a:r>
              <a:rPr lang="en-US" altLang="ko-KR" sz="1700" dirty="0"/>
              <a:t>8 </a:t>
            </a:r>
            <a:r>
              <a:rPr lang="ko-KR" altLang="en-US" sz="1700" dirty="0"/>
              <a:t>비트는</a:t>
            </a:r>
            <a:r>
              <a:rPr lang="en-US" altLang="ko-KR" sz="1700" dirty="0"/>
              <a:t> green, </a:t>
            </a:r>
            <a:r>
              <a:rPr lang="ko-KR" altLang="en-US" sz="1700" dirty="0"/>
              <a:t>그 다음 </a:t>
            </a:r>
            <a:r>
              <a:rPr lang="en-US" altLang="ko-KR" sz="1700" dirty="0"/>
              <a:t>8 </a:t>
            </a:r>
            <a:r>
              <a:rPr lang="ko-KR" altLang="en-US" sz="1700" dirty="0"/>
              <a:t>비트는 </a:t>
            </a:r>
            <a:r>
              <a:rPr lang="en-US" altLang="ko-KR" sz="1700" dirty="0"/>
              <a:t>red  </a:t>
            </a:r>
            <a:r>
              <a:rPr lang="ko-KR" altLang="en-US" sz="1700" dirty="0"/>
              <a:t>성분</a:t>
            </a:r>
            <a:endParaRPr lang="en-US" altLang="ko-KR" sz="1700" dirty="0"/>
          </a:p>
          <a:p>
            <a:pPr lvl="2"/>
            <a:r>
              <a:rPr lang="ko-KR" altLang="en-US" sz="1900" dirty="0" smtClean="0"/>
              <a:t>생성 예</a:t>
            </a:r>
            <a:r>
              <a:rPr lang="en-US" altLang="ko-KR" sz="1900" dirty="0" smtClean="0"/>
              <a:t>: new </a:t>
            </a:r>
            <a:r>
              <a:rPr lang="en-US" altLang="ko-KR" sz="1900" dirty="0"/>
              <a:t>Color(0x0000ff00);  // </a:t>
            </a:r>
            <a:r>
              <a:rPr lang="ko-KR" altLang="en-US" sz="1900" dirty="0"/>
              <a:t>완전</a:t>
            </a:r>
            <a:r>
              <a:rPr lang="en-US" altLang="ko-KR" sz="1900" dirty="0"/>
              <a:t> </a:t>
            </a:r>
            <a:r>
              <a:rPr lang="ko-KR" altLang="en-US" sz="1900" dirty="0" smtClean="0"/>
              <a:t>초록</a:t>
            </a:r>
            <a:endParaRPr lang="en-US" altLang="ko-KR" sz="1900" dirty="0" smtClean="0"/>
          </a:p>
          <a:p>
            <a:r>
              <a:rPr lang="en-US" altLang="ko-KR" dirty="0">
                <a:solidFill>
                  <a:srgbClr val="000000"/>
                </a:solidFill>
              </a:rPr>
              <a:t>Color </a:t>
            </a:r>
            <a:r>
              <a:rPr lang="ko-KR" altLang="en-US" dirty="0" smtClean="0">
                <a:solidFill>
                  <a:srgbClr val="000000"/>
                </a:solidFill>
              </a:rPr>
              <a:t>클래스의 </a:t>
            </a:r>
            <a:r>
              <a:rPr lang="en-US" altLang="ko-KR" dirty="0" smtClean="0">
                <a:solidFill>
                  <a:srgbClr val="000000"/>
                </a:solidFill>
              </a:rPr>
              <a:t>static </a:t>
            </a:r>
            <a:r>
              <a:rPr lang="ko-KR" altLang="en-US" dirty="0" smtClean="0">
                <a:solidFill>
                  <a:srgbClr val="000000"/>
                </a:solidFill>
              </a:rPr>
              <a:t>상수인 </a:t>
            </a:r>
            <a:r>
              <a:rPr lang="en-US" altLang="ko-KR" dirty="0" err="1" smtClean="0"/>
              <a:t>Color.BLUE</a:t>
            </a:r>
            <a:r>
              <a:rPr lang="en-US" altLang="ko-KR" dirty="0" smtClean="0"/>
              <a:t> </a:t>
            </a:r>
            <a:r>
              <a:rPr lang="ko-KR" altLang="en-US" dirty="0"/>
              <a:t>등의 </a:t>
            </a:r>
            <a:r>
              <a:rPr lang="en-US" altLang="ko-KR" dirty="0" smtClean="0"/>
              <a:t>Color </a:t>
            </a:r>
            <a:r>
              <a:rPr lang="ko-KR" altLang="en-US" dirty="0" smtClean="0"/>
              <a:t>객체를 </a:t>
            </a:r>
            <a:r>
              <a:rPr lang="ko-KR" altLang="en-US" dirty="0"/>
              <a:t>색으로 사용해도 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 경우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</a:t>
            </a:r>
            <a:r>
              <a:rPr lang="en-US" altLang="ko-KR" dirty="0"/>
              <a:t>Color </a:t>
            </a:r>
            <a:r>
              <a:rPr lang="ko-KR" altLang="en-US" dirty="0"/>
              <a:t>객체를 만들지 않아도 됨 </a:t>
            </a:r>
            <a:endParaRPr lang="en-US" altLang="ko-KR" dirty="0"/>
          </a:p>
          <a:p>
            <a:endParaRPr lang="en-US" altLang="ko-KR" sz="2500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487488" y="4427820"/>
            <a:ext cx="554461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g.setColor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Color.YELLOW</a:t>
            </a:r>
            <a:r>
              <a:rPr lang="en-US" altLang="ko-KR" sz="1800" dirty="0"/>
              <a:t>); 	// </a:t>
            </a:r>
            <a:r>
              <a:rPr lang="ko-KR" altLang="en-US" sz="1800" dirty="0"/>
              <a:t>노란색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506848"/>
              </p:ext>
            </p:extLst>
          </p:nvPr>
        </p:nvGraphicFramePr>
        <p:xfrm>
          <a:off x="8832304" y="1700808"/>
          <a:ext cx="220144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0360"/>
                <a:gridCol w="550360"/>
                <a:gridCol w="550360"/>
                <a:gridCol w="55036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 smtClean="0">
                          <a:solidFill>
                            <a:schemeClr val="tx1"/>
                          </a:solidFill>
                        </a:rPr>
                        <a:t>rr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gg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bb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80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solidFill>
                  <a:srgbClr val="000000"/>
                </a:solidFill>
              </a:rPr>
              <a:t>스윙 컴포넌트 그리기</a:t>
            </a:r>
            <a:r>
              <a:rPr lang="en-US" altLang="ko-KR" sz="2000" dirty="0">
                <a:solidFill>
                  <a:srgbClr val="000000"/>
                </a:solidFill>
              </a:rPr>
              <a:t>(1/3)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GUI </a:t>
            </a:r>
            <a:r>
              <a:rPr lang="ko-KR" altLang="en-US" dirty="0"/>
              <a:t>플랫폼에서 컴포넌트 그리기의 기본 원칙</a:t>
            </a:r>
            <a:endParaRPr lang="en-US" altLang="ko-KR" dirty="0"/>
          </a:p>
          <a:p>
            <a:pPr lvl="1"/>
            <a:r>
              <a:rPr lang="en-US" altLang="ko-KR" dirty="0"/>
              <a:t>"</a:t>
            </a:r>
            <a:r>
              <a:rPr lang="ko-KR" altLang="en-US" dirty="0"/>
              <a:t>각 컴포넌트는 자신의 모양을 스스로 그린다</a:t>
            </a:r>
            <a:r>
              <a:rPr lang="en-US" altLang="ko-KR" dirty="0"/>
              <a:t>"</a:t>
            </a:r>
          </a:p>
          <a:p>
            <a:r>
              <a:rPr lang="ko-KR" altLang="en-US" dirty="0"/>
              <a:t>스윙도 이 기본 원칙을 따름</a:t>
            </a:r>
            <a:endParaRPr lang="en-US" altLang="ko-KR" dirty="0"/>
          </a:p>
          <a:p>
            <a:pPr lvl="1"/>
            <a:r>
              <a:rPr lang="en-US" altLang="ko-KR" dirty="0" err="1"/>
              <a:t>paintComponent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en-US" altLang="ko-KR" dirty="0" err="1" smtClean="0"/>
              <a:t>JComponent</a:t>
            </a:r>
            <a:r>
              <a:rPr lang="en-US" altLang="ko-KR" dirty="0" smtClean="0"/>
              <a:t> </a:t>
            </a:r>
            <a:r>
              <a:rPr lang="ko-KR" altLang="en-US" dirty="0"/>
              <a:t>클래스에서 정의되어 있음</a:t>
            </a:r>
            <a:endParaRPr lang="en-US" altLang="ko-KR" dirty="0"/>
          </a:p>
          <a:p>
            <a:pPr lvl="2"/>
            <a:r>
              <a:rPr lang="ko-KR" altLang="en-US" dirty="0"/>
              <a:t>각 스윙 컴포넌트는</a:t>
            </a:r>
            <a:r>
              <a:rPr lang="en-US" altLang="ko-KR" dirty="0"/>
              <a:t> </a:t>
            </a:r>
            <a:r>
              <a:rPr lang="ko-KR" altLang="en-US" dirty="0"/>
              <a:t>자신의 모양을 그리도록 이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err="1"/>
              <a:t>오버라이딩하고</a:t>
            </a:r>
            <a:r>
              <a:rPr lang="ko-KR" altLang="en-US" dirty="0"/>
              <a:t> 있음</a:t>
            </a:r>
            <a:endParaRPr lang="en-US" altLang="ko-KR" dirty="0"/>
          </a:p>
          <a:p>
            <a:pPr lvl="3"/>
            <a:r>
              <a:rPr lang="ko-KR" altLang="en-US" dirty="0"/>
              <a:t>예를 들어 </a:t>
            </a:r>
            <a:r>
              <a:rPr lang="en-US" altLang="ko-KR" dirty="0" err="1"/>
              <a:t>JButton</a:t>
            </a:r>
            <a:r>
              <a:rPr lang="ko-KR" altLang="en-US" dirty="0"/>
              <a:t>의 </a:t>
            </a:r>
            <a:r>
              <a:rPr lang="en-US" altLang="ko-KR" dirty="0" err="1"/>
              <a:t>paintComponent</a:t>
            </a:r>
            <a:r>
              <a:rPr lang="en-US" altLang="ko-KR" dirty="0"/>
              <a:t>()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버튼의 텍스트와 이미지를 그리고</a:t>
            </a:r>
            <a:r>
              <a:rPr lang="en-US" altLang="ko-KR" dirty="0"/>
              <a:t>, </a:t>
            </a:r>
            <a:r>
              <a:rPr lang="en-US" altLang="ko-KR" dirty="0" err="1"/>
              <a:t>JSlider</a:t>
            </a:r>
            <a:r>
              <a:rPr lang="ko-KR" altLang="en-US" dirty="0"/>
              <a:t>의 </a:t>
            </a:r>
            <a:r>
              <a:rPr lang="en-US" altLang="ko-KR" dirty="0" err="1"/>
              <a:t>paintComponent</a:t>
            </a:r>
            <a:r>
              <a:rPr lang="en-US" altLang="ko-KR" dirty="0"/>
              <a:t>()</a:t>
            </a:r>
            <a:r>
              <a:rPr lang="ko-KR" altLang="en-US" dirty="0"/>
              <a:t>는 슬라이더의 모양을 그림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613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Font </a:t>
            </a:r>
            <a:r>
              <a:rPr lang="ko-KR" altLang="en-US" dirty="0"/>
              <a:t>클래스</a:t>
            </a:r>
            <a:r>
              <a:rPr lang="en-US" altLang="ko-KR" sz="2400" dirty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폰트를 </a:t>
            </a:r>
            <a:r>
              <a:rPr lang="ko-KR" altLang="en-US" dirty="0" smtClean="0"/>
              <a:t>나타내는 </a:t>
            </a:r>
            <a:r>
              <a:rPr lang="ko-KR" altLang="en-US" dirty="0"/>
              <a:t>클래스</a:t>
            </a:r>
            <a:endParaRPr lang="en-US" altLang="ko-KR" dirty="0"/>
          </a:p>
          <a:p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r>
              <a:rPr lang="en-US" altLang="ko-KR" smtClean="0"/>
              <a:t> Font(String </a:t>
            </a:r>
            <a:r>
              <a:rPr lang="en-US" altLang="ko-KR" dirty="0" err="1"/>
              <a:t>fontFace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style, </a:t>
            </a:r>
            <a:r>
              <a:rPr lang="en-US" altLang="ko-KR" dirty="0" err="1"/>
              <a:t>int</a:t>
            </a:r>
            <a:r>
              <a:rPr lang="en-US" altLang="ko-KR" dirty="0"/>
              <a:t> size)</a:t>
            </a:r>
          </a:p>
          <a:p>
            <a:pPr lvl="2"/>
            <a:r>
              <a:rPr lang="en-US" altLang="ko-KR" dirty="0" err="1"/>
              <a:t>fontFace</a:t>
            </a:r>
            <a:endParaRPr lang="en-US" altLang="ko-KR" dirty="0"/>
          </a:p>
          <a:p>
            <a:pPr lvl="3">
              <a:spcBef>
                <a:spcPts val="0"/>
              </a:spcBef>
            </a:pPr>
            <a:r>
              <a:rPr lang="en-US" altLang="ko-KR" dirty="0"/>
              <a:t>"</a:t>
            </a:r>
            <a:r>
              <a:rPr lang="ko-KR" altLang="en-US" dirty="0"/>
              <a:t>고딕체</a:t>
            </a:r>
            <a:r>
              <a:rPr lang="en-US" altLang="ko-KR" dirty="0"/>
              <a:t>", "Arial" </a:t>
            </a:r>
            <a:r>
              <a:rPr lang="ko-KR" altLang="en-US" dirty="0"/>
              <a:t>등의 폰트 이름</a:t>
            </a:r>
            <a:endParaRPr lang="en-US" altLang="ko-KR" dirty="0"/>
          </a:p>
          <a:p>
            <a:pPr lvl="2"/>
            <a:r>
              <a:rPr lang="en-US" altLang="ko-KR" dirty="0"/>
              <a:t>style</a:t>
            </a:r>
          </a:p>
          <a:p>
            <a:pPr lvl="3">
              <a:spcBef>
                <a:spcPts val="0"/>
              </a:spcBef>
            </a:pPr>
            <a:r>
              <a:rPr lang="en-US" altLang="ko-KR" dirty="0" err="1"/>
              <a:t>Font.BOLD</a:t>
            </a:r>
            <a:r>
              <a:rPr lang="en-US" altLang="ko-KR" dirty="0"/>
              <a:t>, </a:t>
            </a:r>
            <a:r>
              <a:rPr lang="en-US" altLang="ko-KR" dirty="0" err="1"/>
              <a:t>Font.ITALIC</a:t>
            </a:r>
            <a:r>
              <a:rPr lang="en-US" altLang="ko-KR" dirty="0"/>
              <a:t>, </a:t>
            </a:r>
            <a:r>
              <a:rPr lang="en-US" altLang="ko-KR" dirty="0" err="1"/>
              <a:t>Font.PLAIN</a:t>
            </a:r>
            <a:r>
              <a:rPr lang="ko-KR" altLang="en-US" dirty="0"/>
              <a:t> 중 하나</a:t>
            </a:r>
            <a:endParaRPr lang="en-US" altLang="ko-KR" dirty="0"/>
          </a:p>
          <a:p>
            <a:pPr lvl="2"/>
            <a:r>
              <a:rPr lang="en-US" altLang="ko-KR" dirty="0"/>
              <a:t>size</a:t>
            </a:r>
          </a:p>
          <a:p>
            <a:pPr lvl="3">
              <a:spcBef>
                <a:spcPts val="0"/>
              </a:spcBef>
            </a:pPr>
            <a:r>
              <a:rPr lang="ko-KR" altLang="en-US" dirty="0"/>
              <a:t>픽셀 단위의 문자</a:t>
            </a:r>
            <a:r>
              <a:rPr lang="en-US" altLang="ko-KR" dirty="0"/>
              <a:t> </a:t>
            </a:r>
            <a:r>
              <a:rPr lang="ko-KR" altLang="en-US" dirty="0"/>
              <a:t>크기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086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</a:rPr>
              <a:t>Font </a:t>
            </a:r>
            <a:r>
              <a:rPr lang="ko-KR" altLang="en-US" dirty="0">
                <a:solidFill>
                  <a:srgbClr val="000000"/>
                </a:solidFill>
              </a:rPr>
              <a:t>클래스</a:t>
            </a:r>
            <a:r>
              <a:rPr lang="en-US" altLang="ko-KR" sz="2400" dirty="0">
                <a:solidFill>
                  <a:srgbClr val="000000"/>
                </a:solidFill>
              </a:rPr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폰트 설정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void </a:t>
            </a:r>
            <a:r>
              <a:rPr lang="en-US" altLang="ko-KR" dirty="0" err="1"/>
              <a:t>setFont</a:t>
            </a:r>
            <a:r>
              <a:rPr lang="en-US" altLang="ko-KR" dirty="0"/>
              <a:t>(Font font)</a:t>
            </a:r>
          </a:p>
          <a:p>
            <a:pPr lvl="2"/>
            <a:r>
              <a:rPr lang="ko-KR" altLang="en-US" dirty="0"/>
              <a:t>폰트를 주어진 인자로 지정</a:t>
            </a:r>
            <a:endParaRPr lang="en-US" altLang="ko-KR" dirty="0"/>
          </a:p>
          <a:p>
            <a:pPr lvl="1"/>
            <a:r>
              <a:rPr lang="ko-KR" altLang="en-US" sz="2200" dirty="0"/>
              <a:t>사용 예</a:t>
            </a:r>
            <a:endParaRPr lang="en-US" altLang="ko-KR" sz="2200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775520" y="3212976"/>
            <a:ext cx="4680520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 smtClean="0"/>
              <a:t>Graphics g;</a:t>
            </a:r>
          </a:p>
          <a:p>
            <a:r>
              <a:rPr lang="fr-FR" altLang="ko-KR" sz="1800" dirty="0" smtClean="0"/>
              <a:t>Font f = new Font("Arial", Font.ITALIC, 30);</a:t>
            </a:r>
          </a:p>
          <a:p>
            <a:r>
              <a:rPr lang="en-US" altLang="ko-KR" sz="1800" dirty="0" err="1" smtClean="0"/>
              <a:t>g.setFont</a:t>
            </a:r>
            <a:r>
              <a:rPr lang="en-US" altLang="ko-KR" sz="1800" dirty="0" smtClean="0"/>
              <a:t>(f);</a:t>
            </a:r>
          </a:p>
          <a:p>
            <a:r>
              <a:rPr lang="en-US" altLang="ko-KR" sz="1800" dirty="0" err="1" smtClean="0"/>
              <a:t>g.setColor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Color.RED</a:t>
            </a:r>
            <a:r>
              <a:rPr lang="en-US" altLang="ko-KR" sz="1800" dirty="0" smtClean="0"/>
              <a:t>);</a:t>
            </a:r>
          </a:p>
          <a:p>
            <a:r>
              <a:rPr lang="en-US" altLang="ko-KR" sz="1800" dirty="0" err="1" smtClean="0"/>
              <a:t>g.drawString</a:t>
            </a:r>
            <a:r>
              <a:rPr lang="en-US" altLang="ko-KR" sz="1800" dirty="0" smtClean="0"/>
              <a:t>("How much", 30, 30);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1286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rgbClr val="3333CC"/>
                </a:solidFill>
              </a:rPr>
              <a:t>예제</a:t>
            </a:r>
            <a:r>
              <a:rPr lang="en-US" altLang="ko-KR" sz="2800" dirty="0">
                <a:solidFill>
                  <a:srgbClr val="3333CC"/>
                </a:solidFill>
              </a:rPr>
              <a:t> 12-3 : Color</a:t>
            </a:r>
            <a:r>
              <a:rPr lang="ko-KR" altLang="en-US" sz="2800" dirty="0">
                <a:solidFill>
                  <a:srgbClr val="3333CC"/>
                </a:solidFill>
              </a:rPr>
              <a:t>와</a:t>
            </a:r>
            <a:r>
              <a:rPr lang="en-US" altLang="ko-KR" sz="2800" dirty="0">
                <a:solidFill>
                  <a:srgbClr val="3333CC"/>
                </a:solidFill>
              </a:rPr>
              <a:t> Font</a:t>
            </a:r>
            <a:r>
              <a:rPr lang="ko-KR" altLang="en-US" sz="2800" dirty="0">
                <a:solidFill>
                  <a:srgbClr val="3333CC"/>
                </a:solidFill>
              </a:rPr>
              <a:t>를 이용하여</a:t>
            </a:r>
            <a:r>
              <a:rPr lang="en-US" altLang="ko-KR" sz="2800" dirty="0">
                <a:solidFill>
                  <a:srgbClr val="3333CC"/>
                </a:solidFill>
              </a:rPr>
              <a:t> </a:t>
            </a:r>
            <a:r>
              <a:rPr lang="ko-KR" altLang="en-US" sz="2800" dirty="0">
                <a:solidFill>
                  <a:srgbClr val="3333CC"/>
                </a:solidFill>
              </a:rPr>
              <a:t>문자열 그리기</a:t>
            </a:r>
            <a:r>
              <a:rPr lang="en-US" altLang="ko-KR" sz="1800" dirty="0">
                <a:solidFill>
                  <a:srgbClr val="3333CC"/>
                </a:solidFill>
              </a:rPr>
              <a:t>(1/3)</a:t>
            </a:r>
            <a:endParaRPr lang="ko-KR" altLang="en-US" sz="1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1931908"/>
            <a:ext cx="3456384" cy="47736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847528" y="1398178"/>
            <a:ext cx="8424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Color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Font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이용하여 그림과 같이 출력되는 패널을 작성하라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875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예제</a:t>
            </a:r>
            <a:r>
              <a:rPr lang="en-US" altLang="ko-KR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 12-3 : Color</a:t>
            </a:r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와</a:t>
            </a:r>
            <a:r>
              <a:rPr lang="en-US" altLang="ko-KR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 Font</a:t>
            </a:r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를 이용하여</a:t>
            </a:r>
            <a:r>
              <a:rPr lang="en-US" altLang="ko-KR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 </a:t>
            </a:r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문자열 그리기</a:t>
            </a:r>
            <a:r>
              <a:rPr lang="en-US" altLang="ko-KR" sz="1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(2/3</a:t>
            </a:r>
            <a:r>
              <a:rPr lang="en-US" altLang="ko-KR" sz="1800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)</a:t>
            </a:r>
            <a:endParaRPr lang="ko-KR" altLang="en-US" sz="1800" dirty="0"/>
          </a:p>
        </p:txBody>
      </p:sp>
      <p:sp>
        <p:nvSpPr>
          <p:cNvPr id="3" name="직사각형 2"/>
          <p:cNvSpPr/>
          <p:nvPr/>
        </p:nvSpPr>
        <p:spPr>
          <a:xfrm>
            <a:off x="2279577" y="1772816"/>
            <a:ext cx="6124907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javax.swing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java.awt</a:t>
            </a:r>
            <a:r>
              <a:rPr lang="en-US" altLang="ko-KR" sz="1800" dirty="0"/>
              <a:t>.*;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b="1" dirty="0"/>
              <a:t>public class </a:t>
            </a:r>
            <a:r>
              <a:rPr lang="en-US" altLang="ko-KR" sz="1800" b="1" dirty="0" err="1"/>
              <a:t>GraphicsColorFontEx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JFrame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private </a:t>
            </a:r>
            <a:r>
              <a:rPr lang="en-US" altLang="ko-KR" sz="1800" dirty="0" err="1"/>
              <a:t>MyPanel</a:t>
            </a:r>
            <a:r>
              <a:rPr lang="en-US" altLang="ko-KR" sz="1800" dirty="0"/>
              <a:t> panel =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MyPanel</a:t>
            </a:r>
            <a:r>
              <a:rPr lang="en-US" altLang="ko-KR" sz="1800" b="1" dirty="0"/>
              <a:t>();</a:t>
            </a:r>
          </a:p>
          <a:p>
            <a:pPr defTabSz="180000"/>
            <a:r>
              <a:rPr lang="en-US" altLang="ko-KR" sz="1800" dirty="0"/>
              <a:t>	public </a:t>
            </a:r>
            <a:r>
              <a:rPr lang="en-US" altLang="ko-KR" sz="1800" dirty="0" err="1"/>
              <a:t>GraphicsColorFontEx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setTitle</a:t>
            </a:r>
            <a:r>
              <a:rPr lang="en-US" altLang="ko-KR" sz="1800" dirty="0"/>
              <a:t>("Color, Font </a:t>
            </a:r>
            <a:r>
              <a:rPr lang="ko-KR" altLang="en-US" sz="1800" dirty="0"/>
              <a:t>사용 예제</a:t>
            </a:r>
            <a:r>
              <a:rPr lang="en-US" altLang="ko-KR" sz="1800" dirty="0"/>
              <a:t>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setDefaultCloseOperation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JFrame.EXIT_ON_CLOSE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setContentPane</a:t>
            </a:r>
            <a:r>
              <a:rPr lang="en-US" altLang="ko-KR" sz="1800" b="1" dirty="0"/>
              <a:t>(panel); </a:t>
            </a:r>
            <a:endParaRPr lang="ko-KR" altLang="en-US" sz="1800" b="1" dirty="0"/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setSize</a:t>
            </a:r>
            <a:r>
              <a:rPr lang="en-US" altLang="ko-KR" sz="1800" dirty="0"/>
              <a:t>(350, 470);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setVisible</a:t>
            </a:r>
            <a:r>
              <a:rPr lang="en-US" altLang="ko-KR" sz="1800" dirty="0"/>
              <a:t>(true);</a:t>
            </a:r>
          </a:p>
          <a:p>
            <a:pPr defTabSz="180000"/>
            <a:r>
              <a:rPr lang="en-US" altLang="ko-KR" sz="1800" dirty="0"/>
              <a:t>	}</a:t>
            </a:r>
            <a:r>
              <a:rPr lang="en-US" altLang="ko-KR" sz="1200" dirty="0"/>
              <a:t>	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3681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예제</a:t>
            </a:r>
            <a:r>
              <a:rPr lang="en-US" altLang="ko-KR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 12-3 : Color</a:t>
            </a:r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와</a:t>
            </a:r>
            <a:r>
              <a:rPr lang="en-US" altLang="ko-KR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 Font</a:t>
            </a:r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를 이용하여</a:t>
            </a:r>
            <a:r>
              <a:rPr lang="en-US" altLang="ko-KR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 </a:t>
            </a:r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문자열 그리기</a:t>
            </a:r>
            <a:r>
              <a:rPr lang="en-US" altLang="ko-KR" sz="1800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(3/3</a:t>
            </a:r>
            <a:r>
              <a:rPr lang="en-US" altLang="ko-KR" sz="1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152693" y="1340768"/>
            <a:ext cx="6124907" cy="535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</a:t>
            </a:r>
            <a:r>
              <a:rPr lang="en-US" altLang="ko-KR" sz="1800" b="1" dirty="0"/>
              <a:t>class </a:t>
            </a:r>
            <a:r>
              <a:rPr lang="en-US" altLang="ko-KR" sz="1800" b="1" dirty="0" err="1"/>
              <a:t>MyPanel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JPanel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	public void </a:t>
            </a:r>
            <a:r>
              <a:rPr lang="en-US" altLang="ko-KR" sz="1800" dirty="0" err="1"/>
              <a:t>paintComponent</a:t>
            </a:r>
            <a:r>
              <a:rPr lang="en-US" altLang="ko-KR" sz="1800" dirty="0"/>
              <a:t>(Graphics g) {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super.paintComponent</a:t>
            </a:r>
            <a:r>
              <a:rPr lang="en-US" altLang="ko-KR" sz="1800" dirty="0"/>
              <a:t>(g);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g.setColor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Color.BLUE</a:t>
            </a:r>
            <a:r>
              <a:rPr lang="en-US" altLang="ko-KR" sz="1800" dirty="0"/>
              <a:t>);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g.drawString</a:t>
            </a:r>
            <a:r>
              <a:rPr lang="en-US" altLang="ko-KR" sz="1800" dirty="0"/>
              <a:t>("I Love Java.~~", 30,30);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g.setColor</a:t>
            </a:r>
            <a:r>
              <a:rPr lang="en-US" altLang="ko-KR" sz="1800" dirty="0"/>
              <a:t>(new Color(255, 0, 0));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 err="1"/>
              <a:t>g.setFont</a:t>
            </a:r>
            <a:r>
              <a:rPr lang="en-US" altLang="ko-KR" sz="1800" b="1" dirty="0"/>
              <a:t>(new Font("Arial", </a:t>
            </a:r>
            <a:r>
              <a:rPr lang="en-US" altLang="ko-KR" sz="1800" b="1" dirty="0" err="1"/>
              <a:t>Font.ITALIC</a:t>
            </a:r>
            <a:r>
              <a:rPr lang="en-US" altLang="ko-KR" sz="1800" b="1" dirty="0"/>
              <a:t>, 30));</a:t>
            </a:r>
            <a:endParaRPr lang="ko-KR" altLang="en-US" sz="1800" b="1" dirty="0"/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g.drawString</a:t>
            </a:r>
            <a:r>
              <a:rPr lang="en-US" altLang="ko-KR" sz="1800" dirty="0"/>
              <a:t>("How much?", 30, 60);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 err="1"/>
              <a:t>g.setColor</a:t>
            </a:r>
            <a:r>
              <a:rPr lang="en-US" altLang="ko-KR" sz="1800" b="1" dirty="0"/>
              <a:t>(new Color(0x00ff00ff));</a:t>
            </a:r>
            <a:endParaRPr lang="ko-KR" altLang="en-US" sz="1800" b="1" dirty="0"/>
          </a:p>
          <a:p>
            <a:pPr defTabSz="180000"/>
            <a:r>
              <a:rPr lang="nn-NO" altLang="ko-KR" sz="1800" dirty="0"/>
              <a:t>			for(int i=1; i&lt;=5; i++) {</a:t>
            </a:r>
          </a:p>
          <a:p>
            <a:pPr defTabSz="180000"/>
            <a:r>
              <a:rPr lang="en-US" altLang="ko-KR" sz="1800" dirty="0"/>
              <a:t>				</a:t>
            </a:r>
            <a:r>
              <a:rPr lang="en-US" altLang="ko-KR" sz="1800" dirty="0" err="1"/>
              <a:t>g.setFont</a:t>
            </a:r>
            <a:r>
              <a:rPr lang="en-US" altLang="ko-KR" sz="1800" dirty="0"/>
              <a:t>(new Font("Jokerman", </a:t>
            </a:r>
            <a:r>
              <a:rPr lang="en-US" altLang="ko-KR" sz="1800" dirty="0" err="1"/>
              <a:t>Font.ITALIC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i</a:t>
            </a:r>
            <a:r>
              <a:rPr lang="en-US" altLang="ko-KR" sz="1800" dirty="0"/>
              <a:t>*10));</a:t>
            </a:r>
          </a:p>
          <a:p>
            <a:pPr defTabSz="180000"/>
            <a:r>
              <a:rPr lang="en-US" altLang="ko-KR" sz="1800" dirty="0"/>
              <a:t>				</a:t>
            </a:r>
            <a:r>
              <a:rPr lang="en-US" altLang="ko-KR" sz="1800" dirty="0" err="1"/>
              <a:t>g.drawString</a:t>
            </a:r>
            <a:r>
              <a:rPr lang="en-US" altLang="ko-KR" sz="1800" dirty="0"/>
              <a:t>("This much!!", 30, 60+i*60);</a:t>
            </a:r>
          </a:p>
          <a:p>
            <a:pPr defTabSz="180000"/>
            <a:r>
              <a:rPr lang="en-US" altLang="ko-KR" sz="1800" dirty="0"/>
              <a:t>			}</a:t>
            </a:r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	public static void main(String [] </a:t>
            </a:r>
            <a:r>
              <a:rPr lang="en-US" altLang="ko-KR" sz="1800" dirty="0" err="1"/>
              <a:t>args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new </a:t>
            </a:r>
            <a:r>
              <a:rPr lang="en-US" altLang="ko-KR" sz="1800" dirty="0" err="1"/>
              <a:t>GraphicsColorFontEx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1916832"/>
            <a:ext cx="2880320" cy="39780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925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강의 내용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스윙 컴포넌트 그리기</a:t>
            </a:r>
            <a:endParaRPr lang="en-US" altLang="ko-KR" dirty="0" smtClean="0"/>
          </a:p>
          <a:p>
            <a:r>
              <a:rPr lang="en-US" altLang="ko-KR" dirty="0" smtClean="0"/>
              <a:t>Graphics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chemeClr val="accent2"/>
                </a:solidFill>
              </a:rPr>
              <a:t>도형</a:t>
            </a:r>
            <a:r>
              <a:rPr lang="en-US" altLang="ko-KR" dirty="0" smtClean="0">
                <a:solidFill>
                  <a:schemeClr val="accent2"/>
                </a:solidFill>
              </a:rPr>
              <a:t> </a:t>
            </a:r>
            <a:r>
              <a:rPr lang="ko-KR" altLang="en-US" dirty="0" smtClean="0">
                <a:solidFill>
                  <a:schemeClr val="accent2"/>
                </a:solidFill>
              </a:rPr>
              <a:t>그리기와 칠하기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r>
              <a:rPr lang="ko-KR" altLang="en-US" dirty="0" smtClean="0"/>
              <a:t>이미지 그리기</a:t>
            </a:r>
            <a:endParaRPr lang="en-US" altLang="ko-KR" dirty="0" smtClean="0"/>
          </a:p>
          <a:p>
            <a:r>
              <a:rPr lang="ko-KR" altLang="en-US" dirty="0" err="1" smtClean="0"/>
              <a:t>클리핑</a:t>
            </a:r>
            <a:endParaRPr lang="en-US" altLang="ko-KR" dirty="0" smtClean="0"/>
          </a:p>
          <a:p>
            <a:r>
              <a:rPr lang="ko-KR" altLang="en-US" dirty="0" smtClean="0"/>
              <a:t>스윙의 페인팅 메커니즘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53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도형 그리기</a:t>
            </a:r>
            <a:r>
              <a:rPr lang="en-US" altLang="ko-KR" sz="2400" dirty="0"/>
              <a:t>(1/2)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도형의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</a:t>
            </a:r>
            <a:r>
              <a:rPr lang="en-US" altLang="ko-KR" dirty="0"/>
              <a:t>, </a:t>
            </a:r>
            <a:r>
              <a:rPr lang="ko-KR" altLang="en-US" dirty="0"/>
              <a:t>타원</a:t>
            </a:r>
            <a:r>
              <a:rPr lang="en-US" altLang="ko-KR" dirty="0"/>
              <a:t>, </a:t>
            </a:r>
            <a:r>
              <a:rPr lang="ko-KR" altLang="en-US" dirty="0"/>
              <a:t>사각형</a:t>
            </a:r>
            <a:r>
              <a:rPr lang="en-US" altLang="ko-KR" dirty="0"/>
              <a:t>, </a:t>
            </a:r>
            <a:r>
              <a:rPr lang="ko-KR" altLang="en-US" dirty="0" smtClean="0"/>
              <a:t>둥근 모서리 사각형</a:t>
            </a:r>
            <a:r>
              <a:rPr lang="en-US" altLang="ko-KR" dirty="0"/>
              <a:t>, </a:t>
            </a:r>
            <a:r>
              <a:rPr lang="ko-KR" altLang="en-US" dirty="0"/>
              <a:t>원호</a:t>
            </a:r>
            <a:r>
              <a:rPr lang="en-US" altLang="ko-KR" dirty="0"/>
              <a:t>, </a:t>
            </a:r>
            <a:r>
              <a:rPr lang="ko-KR" altLang="en-US" dirty="0" smtClean="0"/>
              <a:t>폐 다각형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53" y="2492896"/>
            <a:ext cx="1860881" cy="13307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66624" b="50624"/>
          <a:stretch/>
        </p:blipFill>
        <p:spPr>
          <a:xfrm>
            <a:off x="4007768" y="2492897"/>
            <a:ext cx="1725536" cy="13681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66961"/>
          <a:stretch/>
        </p:blipFill>
        <p:spPr>
          <a:xfrm>
            <a:off x="8449492" y="2492896"/>
            <a:ext cx="1750965" cy="138898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566" y="4089267"/>
            <a:ext cx="1797968" cy="21685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6120" y="4089267"/>
            <a:ext cx="1790886" cy="21812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66624" t="51974"/>
          <a:stretch/>
        </p:blipFill>
        <p:spPr>
          <a:xfrm>
            <a:off x="6139175" y="2492897"/>
            <a:ext cx="1725536" cy="133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6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사각형을 그리는 </a:t>
            </a:r>
            <a:r>
              <a:rPr lang="en-US" altLang="ko-KR" dirty="0" smtClean="0"/>
              <a:t>Graphics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2060849"/>
            <a:ext cx="8686324" cy="370855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도형 그리기</a:t>
            </a:r>
            <a:r>
              <a:rPr lang="en-US" altLang="ko-KR" sz="2400" dirty="0">
                <a:solidFill>
                  <a:srgbClr val="000000"/>
                </a:solidFill>
              </a:rPr>
              <a:t>(2/2)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261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그리기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19536" y="2348881"/>
            <a:ext cx="4966320" cy="2031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</a:t>
            </a:r>
            <a:r>
              <a:rPr lang="en-US" altLang="ko-KR" sz="1800" b="1" dirty="0"/>
              <a:t>class </a:t>
            </a:r>
            <a:r>
              <a:rPr lang="en-US" altLang="ko-KR" sz="1800" b="1" dirty="0" err="1"/>
              <a:t>MyPanel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JPanel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	public void </a:t>
            </a:r>
            <a:r>
              <a:rPr lang="en-US" altLang="ko-KR" sz="1800" dirty="0" err="1"/>
              <a:t>paintComponent</a:t>
            </a:r>
            <a:r>
              <a:rPr lang="en-US" altLang="ko-KR" sz="1800" dirty="0"/>
              <a:t>(Graphics g) {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super.paintComponent</a:t>
            </a:r>
            <a:r>
              <a:rPr lang="en-US" altLang="ko-KR" sz="1800" dirty="0"/>
              <a:t>(g);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g.setColor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Color.RED</a:t>
            </a:r>
            <a:r>
              <a:rPr lang="en-US" altLang="ko-KR" sz="1800" dirty="0"/>
              <a:t>); // </a:t>
            </a:r>
            <a:r>
              <a:rPr lang="ko-KR" altLang="en-US" sz="1800" dirty="0"/>
              <a:t>빨간색 선택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 err="1"/>
              <a:t>g.drawLine</a:t>
            </a:r>
            <a:r>
              <a:rPr lang="en-US" altLang="ko-KR" sz="1800" b="1" dirty="0"/>
              <a:t>(20, 20, 100, 100); </a:t>
            </a:r>
            <a:r>
              <a:rPr lang="en-US" altLang="ko-KR" sz="1800" dirty="0"/>
              <a:t>// </a:t>
            </a:r>
            <a:r>
              <a:rPr lang="ko-KR" altLang="en-US" sz="1800" dirty="0" err="1"/>
              <a:t>선그리기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}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144" y="2348881"/>
            <a:ext cx="2817952" cy="20151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78642"/>
          <a:stretch/>
        </p:blipFill>
        <p:spPr>
          <a:xfrm>
            <a:off x="2234212" y="4805093"/>
            <a:ext cx="8686324" cy="792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195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12-4 : Graphics</a:t>
            </a:r>
            <a:r>
              <a:rPr lang="ko-KR" altLang="en-US" sz="2800" dirty="0"/>
              <a:t>의 </a:t>
            </a:r>
            <a:r>
              <a:rPr lang="en-US" altLang="ko-KR" sz="2800" dirty="0" err="1"/>
              <a:t>drawLine</a:t>
            </a:r>
            <a:r>
              <a:rPr lang="en-US" altLang="ko-KR" sz="2800" dirty="0"/>
              <a:t>() </a:t>
            </a:r>
            <a:r>
              <a:rPr lang="ko-KR" altLang="en-US" sz="2800" dirty="0" err="1"/>
              <a:t>메소드로</a:t>
            </a:r>
            <a:r>
              <a:rPr lang="ko-KR" altLang="en-US" sz="2800" dirty="0"/>
              <a:t> 선 그리기</a:t>
            </a:r>
            <a:r>
              <a:rPr lang="en-US" altLang="ko-KR" sz="1800" dirty="0"/>
              <a:t>(1/3)</a:t>
            </a:r>
            <a:endParaRPr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29" y="2420888"/>
            <a:ext cx="3240360" cy="23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36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스윙 컴포넌트 그리기</a:t>
            </a:r>
            <a:r>
              <a:rPr lang="en-US" altLang="ko-KR" sz="2400" dirty="0"/>
              <a:t>(2/3)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paintComponent</a:t>
            </a:r>
            <a:r>
              <a:rPr lang="en-US" altLang="ko-KR" dirty="0"/>
              <a:t>() </a:t>
            </a:r>
            <a:r>
              <a:rPr lang="ko-KR" altLang="en-US" dirty="0" err="1"/>
              <a:t>메소드의</a:t>
            </a:r>
            <a:r>
              <a:rPr lang="ko-KR" altLang="en-US" dirty="0"/>
              <a:t> 원형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Graphics </a:t>
            </a:r>
            <a:r>
              <a:rPr lang="ko-KR" altLang="en-US" dirty="0"/>
              <a:t>객체 </a:t>
            </a:r>
            <a:r>
              <a:rPr lang="en-US" altLang="ko-KR" dirty="0"/>
              <a:t>g </a:t>
            </a:r>
          </a:p>
          <a:p>
            <a:pPr lvl="2"/>
            <a:r>
              <a:rPr lang="ko-KR" altLang="en-US" dirty="0" smtClean="0"/>
              <a:t>보통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자바 </a:t>
            </a:r>
            <a:r>
              <a:rPr lang="ko-KR" altLang="en-US" dirty="0"/>
              <a:t>플랫폼에 의해 생성되어 인자로</a:t>
            </a:r>
            <a:r>
              <a:rPr lang="en-US" altLang="ko-KR" dirty="0"/>
              <a:t> </a:t>
            </a:r>
            <a:r>
              <a:rPr lang="ko-KR" altLang="en-US" dirty="0"/>
              <a:t>넘어옴</a:t>
            </a:r>
            <a:endParaRPr lang="en-US" altLang="ko-KR" dirty="0"/>
          </a:p>
          <a:p>
            <a:pPr lvl="2"/>
            <a:r>
              <a:rPr lang="ko-KR" altLang="en-US" dirty="0"/>
              <a:t>그래픽 </a:t>
            </a:r>
            <a:r>
              <a:rPr lang="ko-KR" altLang="en-US" dirty="0" err="1"/>
              <a:t>컨텍스트라</a:t>
            </a:r>
            <a:r>
              <a:rPr lang="ko-KR" altLang="en-US" dirty="0"/>
              <a:t> 부르기도 함</a:t>
            </a:r>
            <a:endParaRPr lang="en-US" altLang="ko-KR" dirty="0"/>
          </a:p>
          <a:p>
            <a:pPr lvl="2"/>
            <a:r>
              <a:rPr lang="ko-KR" altLang="en-US" dirty="0"/>
              <a:t>자바에서 그리기를 하려면 이 그래픽 </a:t>
            </a:r>
            <a:r>
              <a:rPr lang="ko-KR" altLang="en-US" dirty="0" err="1"/>
              <a:t>컨텍스트가</a:t>
            </a:r>
            <a:r>
              <a:rPr lang="ko-KR" altLang="en-US" dirty="0"/>
              <a:t> 필요함</a:t>
            </a:r>
          </a:p>
          <a:p>
            <a:pPr lvl="3"/>
            <a:r>
              <a:rPr lang="ko-KR" altLang="en-US" dirty="0"/>
              <a:t>그래픽 </a:t>
            </a:r>
            <a:r>
              <a:rPr lang="ko-KR" altLang="en-US" dirty="0" err="1"/>
              <a:t>컨텍스트가</a:t>
            </a:r>
            <a:r>
              <a:rPr lang="ko-KR" altLang="en-US" dirty="0"/>
              <a:t> 그리기에 필요한 모든 정보들을 가지고 있기 때문 </a:t>
            </a:r>
            <a:endParaRPr lang="en-US" altLang="ko-KR" dirty="0"/>
          </a:p>
          <a:p>
            <a:pPr lvl="4"/>
            <a:r>
              <a:rPr lang="ko-KR" altLang="en-US" sz="1800" dirty="0"/>
              <a:t>예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그래픽 </a:t>
            </a:r>
            <a:r>
              <a:rPr lang="ko-KR" altLang="en-US" sz="1800" dirty="0"/>
              <a:t>대상 컴포넌트</a:t>
            </a:r>
            <a:r>
              <a:rPr lang="en-US" altLang="ko-KR" sz="1800" dirty="0"/>
              <a:t>, </a:t>
            </a:r>
            <a:r>
              <a:rPr lang="ko-KR" altLang="en-US" sz="1800" dirty="0"/>
              <a:t>좌표의 원점</a:t>
            </a:r>
            <a:r>
              <a:rPr lang="en-US" altLang="ko-KR" sz="1800" dirty="0"/>
              <a:t>, </a:t>
            </a:r>
            <a:r>
              <a:rPr lang="ko-KR" altLang="en-US" sz="1800" dirty="0"/>
              <a:t>색</a:t>
            </a:r>
            <a:r>
              <a:rPr lang="en-US" altLang="ko-KR" sz="1800" dirty="0"/>
              <a:t>, </a:t>
            </a:r>
            <a:r>
              <a:rPr lang="ko-KR" altLang="en-US" sz="1800" dirty="0"/>
              <a:t>폰트</a:t>
            </a:r>
            <a:r>
              <a:rPr lang="en-US" altLang="ko-KR" sz="1800" dirty="0"/>
              <a:t>, </a:t>
            </a:r>
            <a:r>
              <a:rPr lang="ko-KR" altLang="en-US" sz="1800" dirty="0"/>
              <a:t>클립</a:t>
            </a:r>
            <a:r>
              <a:rPr lang="en-US" altLang="ko-KR" sz="1800" dirty="0"/>
              <a:t> </a:t>
            </a:r>
            <a:r>
              <a:rPr lang="ko-KR" altLang="en-US" sz="1800" dirty="0"/>
              <a:t>등</a:t>
            </a:r>
            <a:endParaRPr lang="en-US" altLang="ko-KR" sz="1800" dirty="0"/>
          </a:p>
          <a:p>
            <a:pPr lvl="2"/>
            <a:r>
              <a:rPr lang="en-US" altLang="ko-KR" dirty="0"/>
              <a:t>Graphics </a:t>
            </a:r>
            <a:r>
              <a:rPr lang="ko-KR" altLang="en-US" dirty="0"/>
              <a:t>클래스는 </a:t>
            </a:r>
            <a:r>
              <a:rPr lang="en-US" altLang="ko-KR" dirty="0"/>
              <a:t>AWT </a:t>
            </a:r>
            <a:r>
              <a:rPr lang="ko-KR" altLang="en-US" dirty="0"/>
              <a:t>패키지에 있음</a:t>
            </a:r>
            <a:endParaRPr lang="en-US" altLang="ko-KR" dirty="0"/>
          </a:p>
          <a:p>
            <a:pPr lvl="3"/>
            <a:r>
              <a:rPr lang="ko-KR" altLang="en-US" dirty="0"/>
              <a:t>즉 경로명은 </a:t>
            </a:r>
            <a:r>
              <a:rPr lang="en-US" altLang="ko-KR" dirty="0" err="1"/>
              <a:t>java.awt.Graphics</a:t>
            </a:r>
            <a:r>
              <a:rPr lang="ko-KR" altLang="en-US" dirty="0"/>
              <a:t>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415480" y="1988840"/>
            <a:ext cx="547260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500"/>
              </a:spcBef>
            </a:pPr>
            <a:r>
              <a:rPr lang="en-US" altLang="ko-KR" sz="1800" kern="0" dirty="0">
                <a:solidFill>
                  <a:srgbClr val="000000"/>
                </a:solidFill>
                <a:latin typeface="Times New Roman"/>
                <a:ea typeface="굴림"/>
              </a:rPr>
              <a:t> </a:t>
            </a:r>
            <a:r>
              <a:rPr lang="en-US" altLang="ko-KR" sz="1800" kern="0" dirty="0" smtClean="0">
                <a:solidFill>
                  <a:srgbClr val="000000"/>
                </a:solidFill>
                <a:latin typeface="Times New Roman"/>
                <a:ea typeface="굴림"/>
              </a:rPr>
              <a:t>   protected </a:t>
            </a:r>
            <a:r>
              <a:rPr lang="en-US" altLang="ko-KR" sz="1800" kern="0" dirty="0">
                <a:solidFill>
                  <a:srgbClr val="000000"/>
                </a:solidFill>
                <a:latin typeface="Times New Roman"/>
                <a:ea typeface="굴림"/>
              </a:rPr>
              <a:t>void </a:t>
            </a:r>
            <a:r>
              <a:rPr lang="en-US" altLang="ko-KR" sz="1800" kern="0" dirty="0" err="1">
                <a:solidFill>
                  <a:srgbClr val="000000"/>
                </a:solidFill>
                <a:latin typeface="Times New Roman"/>
                <a:ea typeface="굴림"/>
              </a:rPr>
              <a:t>paintComponent</a:t>
            </a:r>
            <a:r>
              <a:rPr lang="en-US" altLang="ko-KR" sz="1800" kern="0" dirty="0">
                <a:solidFill>
                  <a:srgbClr val="000000"/>
                </a:solidFill>
                <a:latin typeface="Times New Roman"/>
                <a:ea typeface="굴림"/>
              </a:rPr>
              <a:t>(Graphics g)</a:t>
            </a:r>
          </a:p>
        </p:txBody>
      </p:sp>
    </p:spTree>
    <p:extLst>
      <p:ext uri="{BB962C8B-B14F-4D97-AF65-F5344CB8AC3E}">
        <p14:creationId xmlns:p14="http://schemas.microsoft.com/office/powerpoint/2010/main" val="313525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</a:rPr>
              <a:t>12-4 : Graphics</a:t>
            </a:r>
            <a:r>
              <a:rPr lang="ko-KR" altLang="en-US" sz="2800" dirty="0">
                <a:solidFill>
                  <a:srgbClr val="000000"/>
                </a:solidFill>
              </a:rPr>
              <a:t>의 </a:t>
            </a:r>
            <a:r>
              <a:rPr lang="en-US" altLang="ko-KR" sz="2800" dirty="0" err="1">
                <a:solidFill>
                  <a:srgbClr val="000000"/>
                </a:solidFill>
              </a:rPr>
              <a:t>drawLine</a:t>
            </a:r>
            <a:r>
              <a:rPr lang="en-US" altLang="ko-KR" sz="2800" dirty="0">
                <a:solidFill>
                  <a:srgbClr val="000000"/>
                </a:solidFill>
              </a:rPr>
              <a:t>() </a:t>
            </a:r>
            <a:r>
              <a:rPr lang="ko-KR" altLang="en-US" sz="2800" dirty="0" err="1">
                <a:solidFill>
                  <a:srgbClr val="000000"/>
                </a:solidFill>
              </a:rPr>
              <a:t>메소드로</a:t>
            </a:r>
            <a:r>
              <a:rPr lang="ko-KR" altLang="en-US" sz="2800" dirty="0">
                <a:solidFill>
                  <a:srgbClr val="000000"/>
                </a:solidFill>
              </a:rPr>
              <a:t> 선 그리기</a:t>
            </a:r>
            <a:r>
              <a:rPr lang="en-US" altLang="ko-KR" sz="1800" dirty="0" smtClean="0">
                <a:solidFill>
                  <a:srgbClr val="000000"/>
                </a:solidFill>
              </a:rPr>
              <a:t>(2/3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2209800" y="1700808"/>
            <a:ext cx="6593924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javax.swing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java.awt</a:t>
            </a:r>
            <a:r>
              <a:rPr lang="en-US" altLang="ko-KR" sz="1800" dirty="0"/>
              <a:t>.*;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b="1" dirty="0"/>
              <a:t>public class </a:t>
            </a:r>
            <a:r>
              <a:rPr lang="en-US" altLang="ko-KR" sz="1800" b="1" dirty="0" err="1"/>
              <a:t>GraphicsDrawLineEx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JFrame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private </a:t>
            </a:r>
            <a:r>
              <a:rPr lang="en-US" altLang="ko-KR" sz="1800" dirty="0" err="1"/>
              <a:t>MyPanel</a:t>
            </a:r>
            <a:r>
              <a:rPr lang="en-US" altLang="ko-KR" sz="1800" dirty="0"/>
              <a:t> panel =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MyPanel</a:t>
            </a:r>
            <a:r>
              <a:rPr lang="en-US" altLang="ko-KR" sz="1800" b="1" dirty="0"/>
              <a:t>();</a:t>
            </a:r>
          </a:p>
          <a:p>
            <a:pPr defTabSz="180000"/>
            <a:r>
              <a:rPr lang="en-US" altLang="ko-KR" sz="1800" dirty="0"/>
              <a:t>	public </a:t>
            </a:r>
            <a:r>
              <a:rPr lang="en-US" altLang="ko-KR" sz="1800" dirty="0" err="1"/>
              <a:t>GraphicsDrawLineEx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setTitle</a:t>
            </a:r>
            <a:r>
              <a:rPr lang="en-US" altLang="ko-KR" sz="1800" dirty="0"/>
              <a:t>("</a:t>
            </a:r>
            <a:r>
              <a:rPr lang="en-US" altLang="ko-KR" sz="1800" dirty="0" err="1"/>
              <a:t>drawLine</a:t>
            </a:r>
            <a:r>
              <a:rPr lang="en-US" altLang="ko-KR" sz="1800" dirty="0"/>
              <a:t> </a:t>
            </a:r>
            <a:r>
              <a:rPr lang="ko-KR" altLang="en-US" sz="1800" dirty="0"/>
              <a:t>사용 예제</a:t>
            </a:r>
            <a:r>
              <a:rPr lang="en-US" altLang="ko-KR" sz="1800" dirty="0"/>
              <a:t>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setDefaultCloseOperation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JFrame.EXIT_ON_CLOSE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setContentPane</a:t>
            </a:r>
            <a:r>
              <a:rPr lang="en-US" altLang="ko-KR" sz="1800" b="1" dirty="0"/>
              <a:t>(panel);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setSize</a:t>
            </a:r>
            <a:r>
              <a:rPr lang="en-US" altLang="ko-KR" sz="1800" dirty="0"/>
              <a:t>(200, 170);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setVisible</a:t>
            </a:r>
            <a:r>
              <a:rPr lang="en-US" altLang="ko-KR" sz="1800" dirty="0"/>
              <a:t>(true);</a:t>
            </a:r>
          </a:p>
          <a:p>
            <a:pPr defTabSz="180000"/>
            <a:r>
              <a:rPr lang="en-US" altLang="ko-KR" sz="1800" dirty="0"/>
              <a:t>	}</a:t>
            </a:r>
            <a:r>
              <a:rPr lang="en-US" altLang="ko-KR" sz="1400" dirty="0"/>
              <a:t>	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73762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</a:rPr>
              <a:t>12-4 : Graphics</a:t>
            </a:r>
            <a:r>
              <a:rPr lang="ko-KR" altLang="en-US" sz="2800" dirty="0">
                <a:solidFill>
                  <a:srgbClr val="000000"/>
                </a:solidFill>
              </a:rPr>
              <a:t>의 </a:t>
            </a:r>
            <a:r>
              <a:rPr lang="en-US" altLang="ko-KR" sz="2800" dirty="0" err="1">
                <a:solidFill>
                  <a:srgbClr val="000000"/>
                </a:solidFill>
              </a:rPr>
              <a:t>drawLine</a:t>
            </a:r>
            <a:r>
              <a:rPr lang="en-US" altLang="ko-KR" sz="2800" dirty="0">
                <a:solidFill>
                  <a:srgbClr val="000000"/>
                </a:solidFill>
              </a:rPr>
              <a:t>() </a:t>
            </a:r>
            <a:r>
              <a:rPr lang="ko-KR" altLang="en-US" sz="2800" dirty="0" err="1">
                <a:solidFill>
                  <a:srgbClr val="000000"/>
                </a:solidFill>
              </a:rPr>
              <a:t>메소드로</a:t>
            </a:r>
            <a:r>
              <a:rPr lang="ko-KR" altLang="en-US" sz="2800" dirty="0">
                <a:solidFill>
                  <a:srgbClr val="000000"/>
                </a:solidFill>
              </a:rPr>
              <a:t> 선 그리기</a:t>
            </a:r>
            <a:r>
              <a:rPr lang="en-US" altLang="ko-KR" sz="1800" dirty="0" smtClean="0">
                <a:solidFill>
                  <a:srgbClr val="000000"/>
                </a:solidFill>
              </a:rPr>
              <a:t>(3/3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2209800" y="1700808"/>
            <a:ext cx="6593924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</a:t>
            </a:r>
            <a:r>
              <a:rPr lang="en-US" altLang="ko-KR" sz="1800" b="1" dirty="0"/>
              <a:t>class </a:t>
            </a:r>
            <a:r>
              <a:rPr lang="en-US" altLang="ko-KR" sz="1800" b="1" dirty="0" err="1"/>
              <a:t>MyPanel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JPanel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	public void </a:t>
            </a:r>
            <a:r>
              <a:rPr lang="en-US" altLang="ko-KR" sz="1800" dirty="0" err="1"/>
              <a:t>paintComponent</a:t>
            </a:r>
            <a:r>
              <a:rPr lang="en-US" altLang="ko-KR" sz="1800" dirty="0"/>
              <a:t>(Graphics g) {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super.paintComponent</a:t>
            </a:r>
            <a:r>
              <a:rPr lang="en-US" altLang="ko-KR" sz="1800" dirty="0"/>
              <a:t>(g);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g.setColor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Color.RED</a:t>
            </a:r>
            <a:r>
              <a:rPr lang="en-US" altLang="ko-KR" sz="1800" dirty="0"/>
              <a:t>); // </a:t>
            </a:r>
            <a:r>
              <a:rPr lang="ko-KR" altLang="en-US" sz="1800" dirty="0"/>
              <a:t>빨간색 선택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 err="1"/>
              <a:t>g.drawLine</a:t>
            </a:r>
            <a:r>
              <a:rPr lang="en-US" altLang="ko-KR" sz="1800" b="1" dirty="0"/>
              <a:t>(20, 20, 100, 100); </a:t>
            </a:r>
            <a:r>
              <a:rPr lang="en-US" altLang="ko-KR" sz="1800" dirty="0"/>
              <a:t>// </a:t>
            </a:r>
            <a:r>
              <a:rPr lang="ko-KR" altLang="en-US" sz="1800" dirty="0" err="1"/>
              <a:t>선그리기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public static void main(String [] </a:t>
            </a:r>
            <a:r>
              <a:rPr lang="en-US" altLang="ko-KR" sz="1800" dirty="0" err="1"/>
              <a:t>args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new </a:t>
            </a:r>
            <a:r>
              <a:rPr lang="en-US" altLang="ko-KR" sz="1800" dirty="0" err="1"/>
              <a:t>GraphicsDrawLineEx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10919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사각형 그리기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51178"/>
          <a:stretch/>
        </p:blipFill>
        <p:spPr>
          <a:xfrm>
            <a:off x="1764417" y="2060849"/>
            <a:ext cx="8663166" cy="22668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36892" b="45633"/>
          <a:stretch/>
        </p:blipFill>
        <p:spPr>
          <a:xfrm>
            <a:off x="2351584" y="4797152"/>
            <a:ext cx="8686324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4666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0000"/>
                </a:solidFill>
              </a:rPr>
              <a:t>둥근 모서리 사각형 그리기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666" y="1916833"/>
            <a:ext cx="8825334" cy="23130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54368" b="-2909"/>
          <a:stretch/>
        </p:blipFill>
        <p:spPr>
          <a:xfrm>
            <a:off x="2495600" y="4365104"/>
            <a:ext cx="8686324" cy="1800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3408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타원 그리기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50373"/>
          <a:stretch/>
        </p:blipFill>
        <p:spPr>
          <a:xfrm>
            <a:off x="1764417" y="1844824"/>
            <a:ext cx="8663166" cy="23042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7568" y="4221088"/>
            <a:ext cx="624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사각형의 가로와 세로의 길이가 같으면 타원이 아니라 원</a:t>
            </a:r>
            <a:endParaRPr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21359" b="61166"/>
          <a:stretch/>
        </p:blipFill>
        <p:spPr>
          <a:xfrm>
            <a:off x="2570843" y="4941168"/>
            <a:ext cx="8686324" cy="6480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5263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원호와 </a:t>
            </a:r>
            <a:r>
              <a:rPr lang="ko-KR" altLang="en-US" dirty="0" err="1" smtClean="0"/>
              <a:t>폐다각형</a:t>
            </a:r>
            <a:r>
              <a:rPr lang="ko-KR" altLang="en-US" dirty="0" smtClean="0"/>
              <a:t> 그리기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원호와 </a:t>
            </a:r>
            <a:r>
              <a:rPr lang="ko-KR" altLang="en-US" dirty="0" err="1" smtClean="0"/>
              <a:t>폐다각형을</a:t>
            </a:r>
            <a:r>
              <a:rPr lang="ko-KR" altLang="en-US" dirty="0" smtClean="0"/>
              <a:t> 그리는</a:t>
            </a:r>
            <a:r>
              <a:rPr lang="en-US" altLang="ko-KR" dirty="0" smtClean="0"/>
              <a:t> Graphics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060" y="1988841"/>
            <a:ext cx="8673941" cy="311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46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원호 그리기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797925" y="1373376"/>
            <a:ext cx="4838913" cy="230832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class </a:t>
            </a:r>
            <a:r>
              <a:rPr lang="en-US" altLang="ko-KR" sz="1800" dirty="0" err="1"/>
              <a:t>MyPanel</a:t>
            </a:r>
            <a:r>
              <a:rPr lang="en-US" altLang="ko-KR" sz="1800" dirty="0"/>
              <a:t> extends </a:t>
            </a:r>
            <a:r>
              <a:rPr lang="en-US" altLang="ko-KR" sz="1800" dirty="0" err="1"/>
              <a:t>JPanel</a:t>
            </a:r>
            <a:r>
              <a:rPr lang="en-US" altLang="ko-KR" sz="1800" dirty="0"/>
              <a:t> {</a:t>
            </a:r>
          </a:p>
          <a:p>
            <a:pPr defTabSz="180000"/>
            <a:r>
              <a:rPr lang="en-US" altLang="ko-KR" sz="1800" dirty="0"/>
              <a:t>		public void </a:t>
            </a:r>
            <a:r>
              <a:rPr lang="en-US" altLang="ko-KR" sz="1800" dirty="0" err="1"/>
              <a:t>paintComponent</a:t>
            </a:r>
            <a:r>
              <a:rPr lang="en-US" altLang="ko-KR" sz="1800" dirty="0"/>
              <a:t>(Graphics g) {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super.paintComponent</a:t>
            </a:r>
            <a:r>
              <a:rPr lang="en-US" altLang="ko-KR" sz="1800" dirty="0"/>
              <a:t>(g);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g.setColor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Color.</a:t>
            </a:r>
            <a:r>
              <a:rPr lang="en-US" altLang="ko-KR" sz="1800" i="1" dirty="0" err="1"/>
              <a:t>RED</a:t>
            </a:r>
            <a:r>
              <a:rPr lang="en-US" altLang="ko-KR" sz="1800" i="1" dirty="0"/>
              <a:t>);</a:t>
            </a:r>
          </a:p>
          <a:p>
            <a:pPr defTabSz="180000"/>
            <a:endParaRPr lang="en-US" altLang="ko-KR" sz="1800" i="1" dirty="0"/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 err="1"/>
              <a:t>g.drawArc</a:t>
            </a:r>
            <a:r>
              <a:rPr lang="en-US" altLang="ko-KR" sz="1800" b="1" dirty="0"/>
              <a:t>(20,100,80,80,90,270);</a:t>
            </a:r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}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280" y="1484784"/>
            <a:ext cx="3238128" cy="39055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83814"/>
          <a:stretch/>
        </p:blipFill>
        <p:spPr>
          <a:xfrm>
            <a:off x="191344" y="5228039"/>
            <a:ext cx="8673941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0975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000000"/>
                </a:solidFill>
              </a:rPr>
              <a:t>폐다각형</a:t>
            </a:r>
            <a:r>
              <a:rPr lang="ko-KR" altLang="en-US" dirty="0" smtClean="0">
                <a:solidFill>
                  <a:srgbClr val="000000"/>
                </a:solidFill>
              </a:rPr>
              <a:t> 그리기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1703512" y="1284574"/>
            <a:ext cx="4824536" cy="286232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i="1" dirty="0"/>
              <a:t>	</a:t>
            </a:r>
            <a:r>
              <a:rPr lang="en-US" altLang="ko-KR" sz="1800" dirty="0"/>
              <a:t>class </a:t>
            </a:r>
            <a:r>
              <a:rPr lang="en-US" altLang="ko-KR" sz="1800" dirty="0" err="1"/>
              <a:t>MyPanel</a:t>
            </a:r>
            <a:r>
              <a:rPr lang="en-US" altLang="ko-KR" sz="1800" dirty="0"/>
              <a:t> extends </a:t>
            </a:r>
            <a:r>
              <a:rPr lang="en-US" altLang="ko-KR" sz="1800" dirty="0" err="1"/>
              <a:t>JPanel</a:t>
            </a:r>
            <a:r>
              <a:rPr lang="en-US" altLang="ko-KR" sz="1800" dirty="0"/>
              <a:t> {</a:t>
            </a:r>
          </a:p>
          <a:p>
            <a:pPr defTabSz="180000"/>
            <a:r>
              <a:rPr lang="en-US" altLang="ko-KR" sz="1800" dirty="0"/>
              <a:t>		public void </a:t>
            </a:r>
            <a:r>
              <a:rPr lang="en-US" altLang="ko-KR" sz="1800" dirty="0" err="1"/>
              <a:t>paintComponent</a:t>
            </a:r>
            <a:r>
              <a:rPr lang="en-US" altLang="ko-KR" sz="1800" dirty="0"/>
              <a:t>(Graphics g) {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super.paintComponent</a:t>
            </a:r>
            <a:r>
              <a:rPr lang="en-US" altLang="ko-KR" sz="1800" dirty="0"/>
              <a:t>(g);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g.setColor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Color.RED</a:t>
            </a:r>
            <a:r>
              <a:rPr lang="en-US" altLang="ko-KR" sz="1800" dirty="0"/>
              <a:t>);</a:t>
            </a:r>
          </a:p>
          <a:p>
            <a:pPr defTabSz="180000"/>
            <a:endParaRPr lang="en-US" altLang="ko-KR" sz="1800" i="1" dirty="0"/>
          </a:p>
          <a:p>
            <a:pPr defTabSz="180000"/>
            <a:r>
              <a:rPr lang="en-US" altLang="ko-KR" sz="1800" i="1" dirty="0"/>
              <a:t>			</a:t>
            </a:r>
            <a:r>
              <a:rPr lang="en-US" altLang="ko-KR" sz="1800" b="1" dirty="0" err="1"/>
              <a:t>int</a:t>
            </a:r>
            <a:r>
              <a:rPr lang="en-US" altLang="ko-KR" sz="1800" b="1" dirty="0"/>
              <a:t> []x = {80,40,80,120};</a:t>
            </a:r>
          </a:p>
          <a:p>
            <a:pPr defTabSz="180000"/>
            <a:r>
              <a:rPr lang="en-US" altLang="ko-KR" sz="1800" b="1" dirty="0"/>
              <a:t>			</a:t>
            </a:r>
            <a:r>
              <a:rPr lang="en-US" altLang="ko-KR" sz="1800" b="1" dirty="0" err="1"/>
              <a:t>int</a:t>
            </a:r>
            <a:r>
              <a:rPr lang="en-US" altLang="ko-KR" sz="1800" b="1" dirty="0"/>
              <a:t> []y = {40,120,200,120}; </a:t>
            </a:r>
          </a:p>
          <a:p>
            <a:pPr defTabSz="180000"/>
            <a:r>
              <a:rPr lang="en-US" altLang="ko-KR" sz="1800" i="1" dirty="0">
                <a:solidFill>
                  <a:srgbClr val="FF0000"/>
                </a:solidFill>
              </a:rPr>
              <a:t>			</a:t>
            </a:r>
            <a:r>
              <a:rPr lang="en-US" altLang="ko-KR" sz="1800" b="1" dirty="0" err="1"/>
              <a:t>g.drawPolygon</a:t>
            </a:r>
            <a:r>
              <a:rPr lang="en-US" altLang="ko-KR" sz="1800" b="1" dirty="0"/>
              <a:t>(x, y, 4);</a:t>
            </a:r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}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2" y="2276873"/>
            <a:ext cx="3209822" cy="39093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281" t="65357" r="44441" b="23619"/>
          <a:stretch/>
        </p:blipFill>
        <p:spPr>
          <a:xfrm>
            <a:off x="1919536" y="4725144"/>
            <a:ext cx="4104455" cy="3990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1434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도형 칠하기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도형을 그린 후에  내부를 칠하는 기능</a:t>
            </a:r>
            <a:endParaRPr lang="en-US" altLang="ko-KR" dirty="0"/>
          </a:p>
          <a:p>
            <a:pPr lvl="1"/>
            <a:r>
              <a:rPr lang="ko-KR" altLang="en-US" dirty="0"/>
              <a:t>도형의 외곽선과 내부를 따로 칠하는 기능은 없음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420888"/>
            <a:ext cx="1224135" cy="368450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16108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도형 칠하기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도형 그리기 </a:t>
            </a:r>
            <a:r>
              <a:rPr lang="ko-KR" altLang="en-US" dirty="0" err="1"/>
              <a:t>메소드의</a:t>
            </a:r>
            <a:r>
              <a:rPr lang="ko-KR" altLang="en-US" dirty="0"/>
              <a:t> 이름에서 </a:t>
            </a:r>
            <a:r>
              <a:rPr lang="en-US" altLang="ko-KR" dirty="0"/>
              <a:t>draw</a:t>
            </a:r>
            <a:r>
              <a:rPr lang="ko-KR" altLang="en-US" dirty="0"/>
              <a:t>를 </a:t>
            </a:r>
            <a:r>
              <a:rPr lang="en-US" altLang="ko-KR" dirty="0"/>
              <a:t>fill</a:t>
            </a:r>
            <a:r>
              <a:rPr lang="ko-KR" altLang="en-US" dirty="0"/>
              <a:t>로 바꾸면 됨</a:t>
            </a:r>
            <a:endParaRPr lang="en-US" altLang="ko-KR" dirty="0"/>
          </a:p>
          <a:p>
            <a:pPr lvl="1"/>
            <a:r>
              <a:rPr lang="en-US" altLang="ko-KR" dirty="0"/>
              <a:t>void </a:t>
            </a:r>
            <a:r>
              <a:rPr lang="en-US" altLang="ko-KR" dirty="0" err="1"/>
              <a:t>fillOval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y, </a:t>
            </a:r>
            <a:r>
              <a:rPr lang="en-US" altLang="ko-KR" dirty="0" err="1"/>
              <a:t>int</a:t>
            </a:r>
            <a:r>
              <a:rPr lang="en-US" altLang="ko-KR" dirty="0"/>
              <a:t> w, </a:t>
            </a:r>
            <a:r>
              <a:rPr lang="en-US" altLang="ko-KR" dirty="0" err="1"/>
              <a:t>int</a:t>
            </a:r>
            <a:r>
              <a:rPr lang="en-US" altLang="ko-KR" dirty="0"/>
              <a:t> h)</a:t>
            </a:r>
          </a:p>
          <a:p>
            <a:pPr lvl="1"/>
            <a:r>
              <a:rPr lang="en-US" altLang="ko-KR" dirty="0"/>
              <a:t>void </a:t>
            </a:r>
            <a:r>
              <a:rPr lang="en-US" altLang="ko-KR" dirty="0" err="1"/>
              <a:t>fillRect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y, </a:t>
            </a:r>
            <a:r>
              <a:rPr lang="en-US" altLang="ko-KR" dirty="0" err="1"/>
              <a:t>int</a:t>
            </a:r>
            <a:r>
              <a:rPr lang="en-US" altLang="ko-KR" dirty="0"/>
              <a:t> w, </a:t>
            </a:r>
            <a:r>
              <a:rPr lang="en-US" altLang="ko-KR" dirty="0" err="1"/>
              <a:t>int</a:t>
            </a:r>
            <a:r>
              <a:rPr lang="en-US" altLang="ko-KR" dirty="0"/>
              <a:t> h)</a:t>
            </a:r>
          </a:p>
          <a:p>
            <a:pPr lvl="1"/>
            <a:r>
              <a:rPr lang="en-US" altLang="ko-KR" dirty="0"/>
              <a:t>void </a:t>
            </a:r>
            <a:r>
              <a:rPr lang="en-US" altLang="ko-KR" dirty="0" err="1"/>
              <a:t>fillRoundRect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y, </a:t>
            </a:r>
            <a:r>
              <a:rPr lang="en-US" altLang="ko-KR" dirty="0" err="1"/>
              <a:t>int</a:t>
            </a:r>
            <a:r>
              <a:rPr lang="en-US" altLang="ko-KR" dirty="0"/>
              <a:t> w, </a:t>
            </a:r>
            <a:r>
              <a:rPr lang="en-US" altLang="ko-KR" dirty="0" err="1"/>
              <a:t>int</a:t>
            </a:r>
            <a:r>
              <a:rPr lang="en-US" altLang="ko-KR" dirty="0"/>
              <a:t> h,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arcWidth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 smtClean="0"/>
              <a:t>arcHeight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void </a:t>
            </a:r>
            <a:r>
              <a:rPr lang="en-US" altLang="ko-KR" dirty="0" err="1"/>
              <a:t>fillArc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y, </a:t>
            </a:r>
            <a:r>
              <a:rPr lang="en-US" altLang="ko-KR" dirty="0" err="1"/>
              <a:t>int</a:t>
            </a:r>
            <a:r>
              <a:rPr lang="en-US" altLang="ko-KR" dirty="0"/>
              <a:t> w, </a:t>
            </a:r>
            <a:r>
              <a:rPr lang="en-US" altLang="ko-KR" dirty="0" err="1"/>
              <a:t>int</a:t>
            </a:r>
            <a:r>
              <a:rPr lang="en-US" altLang="ko-KR" dirty="0"/>
              <a:t> h, </a:t>
            </a:r>
            <a:r>
              <a:rPr lang="en-US" altLang="ko-KR" dirty="0" err="1"/>
              <a:t>int</a:t>
            </a:r>
            <a:r>
              <a:rPr lang="ko-KR" altLang="en-US" dirty="0"/>
              <a:t> </a:t>
            </a:r>
            <a:r>
              <a:rPr lang="en-US" altLang="ko-KR" dirty="0" err="1"/>
              <a:t>startAngle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arcAngle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void </a:t>
            </a:r>
            <a:r>
              <a:rPr lang="en-US" altLang="ko-KR" dirty="0" err="1"/>
              <a:t>fillPolygon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[]x, </a:t>
            </a:r>
            <a:r>
              <a:rPr lang="en-US" altLang="ko-KR" dirty="0" err="1"/>
              <a:t>int</a:t>
            </a:r>
            <a:r>
              <a:rPr lang="en-US" altLang="ko-KR" dirty="0"/>
              <a:t> []y, </a:t>
            </a:r>
            <a:r>
              <a:rPr lang="en-US" altLang="ko-KR" dirty="0" err="1"/>
              <a:t>int</a:t>
            </a:r>
            <a:r>
              <a:rPr lang="en-US" altLang="ko-KR" dirty="0"/>
              <a:t> n)</a:t>
            </a:r>
          </a:p>
          <a:p>
            <a:r>
              <a:rPr lang="ko-KR" altLang="en-US" dirty="0"/>
              <a:t>인자는 그리기 </a:t>
            </a:r>
            <a:r>
              <a:rPr lang="ko-KR" altLang="en-US" dirty="0" err="1"/>
              <a:t>메소드와</a:t>
            </a:r>
            <a:r>
              <a:rPr lang="ko-KR" altLang="en-US" dirty="0"/>
              <a:t> 동일함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3585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스윙 컴포넌트 그리기</a:t>
            </a:r>
            <a:r>
              <a:rPr lang="en-US" altLang="ko-KR" sz="2400" dirty="0"/>
              <a:t>(3/3)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paintComponent</a:t>
            </a:r>
            <a:r>
              <a:rPr lang="en-US" altLang="ko-KR" dirty="0" smtClean="0"/>
              <a:t>()</a:t>
            </a:r>
            <a:r>
              <a:rPr lang="ko-KR" altLang="en-US" dirty="0" smtClean="0"/>
              <a:t>는 </a:t>
            </a:r>
            <a:r>
              <a:rPr lang="ko-KR" altLang="en-US" dirty="0"/>
              <a:t>컴포넌트가 그려져야 할 때마다 자동으로 호출됨</a:t>
            </a:r>
            <a:endParaRPr lang="en-US" altLang="ko-KR" dirty="0"/>
          </a:p>
          <a:p>
            <a:pPr lvl="1"/>
            <a:r>
              <a:rPr lang="ko-KR" altLang="en-US" dirty="0"/>
              <a:t>컴포넌트가 처음 그려질 때</a:t>
            </a:r>
            <a:endParaRPr lang="en-US" altLang="ko-KR" dirty="0"/>
          </a:p>
          <a:p>
            <a:pPr lvl="1"/>
            <a:r>
              <a:rPr lang="ko-KR" altLang="en-US" dirty="0"/>
              <a:t>위치나 크기가 변경될 때</a:t>
            </a:r>
            <a:endParaRPr lang="en-US" altLang="ko-KR" dirty="0"/>
          </a:p>
          <a:p>
            <a:pPr lvl="1"/>
            <a:r>
              <a:rPr lang="ko-KR" altLang="en-US" dirty="0"/>
              <a:t>다른 윈도우에 의해 가려졌다가 드러날 때</a:t>
            </a:r>
            <a:endParaRPr lang="en-US" altLang="ko-KR" dirty="0"/>
          </a:p>
          <a:p>
            <a:pPr lvl="1"/>
            <a:r>
              <a:rPr lang="ko-KR" altLang="en-US" dirty="0"/>
              <a:t>아이콘화되었다가 본래 크기로 복구될 때</a:t>
            </a:r>
            <a:endParaRPr lang="en-US" altLang="ko-KR" dirty="0"/>
          </a:p>
          <a:p>
            <a:pPr lvl="1"/>
            <a:r>
              <a:rPr lang="ko-KR" altLang="en-US" dirty="0"/>
              <a:t>응용프로그램이 컴포넌트의 </a:t>
            </a:r>
            <a:r>
              <a:rPr lang="en-US" altLang="ko-KR" dirty="0"/>
              <a:t>repaint()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호출하여 다시 그릴 때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334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예제 </a:t>
            </a:r>
            <a:r>
              <a:rPr lang="en-US" altLang="ko-KR" dirty="0">
                <a:solidFill>
                  <a:srgbClr val="000000"/>
                </a:solidFill>
              </a:rPr>
              <a:t>12-5 : </a:t>
            </a:r>
            <a:r>
              <a:rPr lang="ko-KR" altLang="en-US" dirty="0">
                <a:solidFill>
                  <a:srgbClr val="000000"/>
                </a:solidFill>
              </a:rPr>
              <a:t>도형 칠하기 예</a:t>
            </a:r>
            <a:r>
              <a:rPr lang="en-US" altLang="ko-KR" sz="2400" dirty="0">
                <a:solidFill>
                  <a:srgbClr val="000000"/>
                </a:solidFill>
              </a:rPr>
              <a:t>(1/3)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35560" y="1484784"/>
            <a:ext cx="81690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Graphics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칠하기 메소드를 이용하여 그림과 같은 패널을 작성하라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715" y="2132857"/>
            <a:ext cx="1224135" cy="403296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61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79576" y="1556792"/>
            <a:ext cx="6301934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javax.swing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java.awt</a:t>
            </a:r>
            <a:r>
              <a:rPr lang="en-US" altLang="ko-KR" sz="1800" dirty="0"/>
              <a:t>.*;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b="1" dirty="0"/>
              <a:t>public class </a:t>
            </a:r>
            <a:r>
              <a:rPr lang="en-US" altLang="ko-KR" sz="1800" b="1" dirty="0" err="1"/>
              <a:t>GraphicsFillEx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JFrame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private </a:t>
            </a:r>
            <a:r>
              <a:rPr lang="en-US" altLang="ko-KR" sz="1800" dirty="0" err="1"/>
              <a:t>MyPanel</a:t>
            </a:r>
            <a:r>
              <a:rPr lang="en-US" altLang="ko-KR" sz="1800" dirty="0"/>
              <a:t> panel =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MyPanel</a:t>
            </a:r>
            <a:r>
              <a:rPr lang="en-US" altLang="ko-KR" sz="1800" b="1" dirty="0"/>
              <a:t>();</a:t>
            </a:r>
          </a:p>
          <a:p>
            <a:pPr defTabSz="180000"/>
            <a:r>
              <a:rPr lang="en-US" altLang="ko-KR" sz="1800" dirty="0"/>
              <a:t>	public </a:t>
            </a:r>
            <a:r>
              <a:rPr lang="en-US" altLang="ko-KR" sz="1800" dirty="0" err="1"/>
              <a:t>GraphicsFillEx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setTitle</a:t>
            </a:r>
            <a:r>
              <a:rPr lang="en-US" altLang="ko-KR" sz="1800" dirty="0"/>
              <a:t>("</a:t>
            </a:r>
            <a:r>
              <a:rPr lang="en-US" altLang="ko-KR" sz="1800" dirty="0" err="1"/>
              <a:t>fillXXX</a:t>
            </a:r>
            <a:r>
              <a:rPr lang="en-US" altLang="ko-KR" sz="1800" dirty="0"/>
              <a:t> </a:t>
            </a:r>
            <a:r>
              <a:rPr lang="ko-KR" altLang="en-US" sz="1800" dirty="0"/>
              <a:t>사용 예제</a:t>
            </a:r>
            <a:r>
              <a:rPr lang="en-US" altLang="ko-KR" sz="1800" dirty="0"/>
              <a:t>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setDefaultCloseOperation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JFrame.EXIT_ON_CLOSE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setContentPane</a:t>
            </a:r>
            <a:r>
              <a:rPr lang="en-US" altLang="ko-KR" sz="1800" b="1" dirty="0"/>
              <a:t>(panel);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setSize</a:t>
            </a:r>
            <a:r>
              <a:rPr lang="en-US" altLang="ko-KR" sz="1800" dirty="0"/>
              <a:t>(100, 350);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setVisible</a:t>
            </a:r>
            <a:r>
              <a:rPr lang="en-US" altLang="ko-KR" sz="1800" dirty="0"/>
              <a:t>(true);</a:t>
            </a:r>
          </a:p>
          <a:p>
            <a:pPr defTabSz="180000"/>
            <a:r>
              <a:rPr lang="en-US" altLang="ko-KR" sz="1800" dirty="0"/>
              <a:t>	}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12-5 : </a:t>
            </a:r>
            <a:r>
              <a:rPr lang="ko-KR" altLang="en-US" dirty="0"/>
              <a:t>도형 칠하기 예</a:t>
            </a:r>
            <a:r>
              <a:rPr lang="en-US" altLang="ko-KR" sz="2400" dirty="0"/>
              <a:t>(2/3)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265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79576" y="1348800"/>
            <a:ext cx="6301934" cy="550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class </a:t>
            </a:r>
            <a:r>
              <a:rPr lang="en-US" altLang="ko-KR" sz="1600" b="1" dirty="0" err="1"/>
              <a:t>MyPanel</a:t>
            </a:r>
            <a:r>
              <a:rPr lang="en-US" altLang="ko-KR" sz="1600" b="1" dirty="0"/>
              <a:t> extends </a:t>
            </a:r>
            <a:r>
              <a:rPr lang="en-US" altLang="ko-KR" sz="1600" b="1" dirty="0" err="1"/>
              <a:t>JPanel</a:t>
            </a:r>
            <a:r>
              <a:rPr lang="en-US" altLang="ko-KR" sz="1600" b="1" dirty="0"/>
              <a:t>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/>
              <a:t>		public void </a:t>
            </a:r>
            <a:r>
              <a:rPr lang="en-US" altLang="ko-KR" sz="1600" dirty="0" err="1"/>
              <a:t>paintComponent</a:t>
            </a:r>
            <a:r>
              <a:rPr lang="en-US" altLang="ko-KR" sz="1600" dirty="0"/>
              <a:t>(Graphics g) {</a:t>
            </a:r>
          </a:p>
          <a:p>
            <a:pPr defTabSz="180000"/>
            <a:r>
              <a:rPr lang="en-US" altLang="ko-KR" sz="1600" dirty="0"/>
              <a:t>			</a:t>
            </a:r>
            <a:r>
              <a:rPr lang="en-US" altLang="ko-KR" sz="1600" dirty="0" err="1"/>
              <a:t>super.paintComponent</a:t>
            </a:r>
            <a:r>
              <a:rPr lang="en-US" altLang="ko-KR" sz="1600" dirty="0"/>
              <a:t>(g);</a:t>
            </a:r>
          </a:p>
          <a:p>
            <a:pPr defTabSz="180000"/>
            <a:r>
              <a:rPr lang="en-US" altLang="ko-KR" sz="1600" dirty="0"/>
              <a:t>			</a:t>
            </a:r>
            <a:r>
              <a:rPr lang="en-US" altLang="ko-KR" sz="1600" dirty="0" err="1"/>
              <a:t>g.setColor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Color.RED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/>
              <a:t>			</a:t>
            </a:r>
            <a:r>
              <a:rPr lang="en-US" altLang="ko-KR" sz="1600" b="1" dirty="0" err="1"/>
              <a:t>g.fillRect</a:t>
            </a:r>
            <a:r>
              <a:rPr lang="en-US" altLang="ko-KR" sz="1600" b="1" dirty="0"/>
              <a:t>(10,10,50,50);</a:t>
            </a:r>
            <a:endParaRPr lang="ko-KR" altLang="en-US" sz="1600" b="1" dirty="0"/>
          </a:p>
          <a:p>
            <a:pPr defTabSz="180000"/>
            <a:r>
              <a:rPr lang="en-US" altLang="ko-KR" sz="1600" dirty="0"/>
              <a:t>			</a:t>
            </a:r>
            <a:r>
              <a:rPr lang="en-US" altLang="ko-KR" sz="1600" dirty="0" err="1"/>
              <a:t>g.setColor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Color.BLUE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/>
              <a:t>			</a:t>
            </a:r>
            <a:r>
              <a:rPr lang="en-US" altLang="ko-KR" sz="1600" b="1" dirty="0" err="1"/>
              <a:t>g.fillOval</a:t>
            </a:r>
            <a:r>
              <a:rPr lang="en-US" altLang="ko-KR" sz="1600" b="1" dirty="0"/>
              <a:t>(10,70,50,50);</a:t>
            </a:r>
            <a:endParaRPr lang="ko-KR" altLang="en-US" sz="1600" b="1" dirty="0"/>
          </a:p>
          <a:p>
            <a:pPr defTabSz="180000"/>
            <a:r>
              <a:rPr lang="en-US" altLang="ko-KR" sz="1600" dirty="0"/>
              <a:t>			</a:t>
            </a:r>
            <a:r>
              <a:rPr lang="en-US" altLang="ko-KR" sz="1600" dirty="0" err="1"/>
              <a:t>g.setColor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Color.GREEN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/>
              <a:t>			</a:t>
            </a:r>
            <a:r>
              <a:rPr lang="en-US" altLang="ko-KR" sz="1600" b="1" dirty="0" err="1"/>
              <a:t>g.fillRoundRect</a:t>
            </a:r>
            <a:r>
              <a:rPr lang="en-US" altLang="ko-KR" sz="1600" b="1" dirty="0"/>
              <a:t>(10,130,50,50,20,20);</a:t>
            </a:r>
            <a:endParaRPr lang="ko-KR" altLang="en-US" sz="1600" b="1" dirty="0"/>
          </a:p>
          <a:p>
            <a:pPr defTabSz="180000"/>
            <a:r>
              <a:rPr lang="en-US" altLang="ko-KR" sz="1600" dirty="0"/>
              <a:t>			</a:t>
            </a:r>
            <a:r>
              <a:rPr lang="en-US" altLang="ko-KR" sz="1600" dirty="0" err="1"/>
              <a:t>g.setColor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Color.MAGENTA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/>
              <a:t>			</a:t>
            </a:r>
            <a:r>
              <a:rPr lang="en-US" altLang="ko-KR" sz="1600" b="1" dirty="0" err="1"/>
              <a:t>g.fillArc</a:t>
            </a:r>
            <a:r>
              <a:rPr lang="en-US" altLang="ko-KR" sz="1600" b="1" dirty="0"/>
              <a:t>(10,190,50,50,0,270); </a:t>
            </a:r>
            <a:endParaRPr lang="ko-KR" altLang="en-US" sz="1600" b="1" dirty="0"/>
          </a:p>
          <a:p>
            <a:pPr defTabSz="180000"/>
            <a:r>
              <a:rPr lang="en-US" altLang="ko-KR" sz="1600" dirty="0"/>
              <a:t>			</a:t>
            </a:r>
            <a:r>
              <a:rPr lang="en-US" altLang="ko-KR" sz="1600" dirty="0" err="1"/>
              <a:t>g.setColor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Color.ORANGE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/>
              <a:t>		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[] x ={30,10,30,60};</a:t>
            </a:r>
          </a:p>
          <a:p>
            <a:pPr defTabSz="180000"/>
            <a:r>
              <a:rPr lang="en-US" altLang="ko-KR" sz="1600" dirty="0"/>
              <a:t>		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[] y ={250,275,300,275};</a:t>
            </a:r>
          </a:p>
          <a:p>
            <a:pPr defTabSz="180000"/>
            <a:r>
              <a:rPr lang="en-US" altLang="ko-KR" sz="1600" dirty="0"/>
              <a:t>			</a:t>
            </a:r>
            <a:r>
              <a:rPr lang="en-US" altLang="ko-KR" sz="1600" b="1" dirty="0" err="1"/>
              <a:t>g.fillPolygon</a:t>
            </a:r>
            <a:r>
              <a:rPr lang="en-US" altLang="ko-KR" sz="1600" b="1" dirty="0"/>
              <a:t>(x, y, 4); </a:t>
            </a:r>
            <a:endParaRPr lang="ko-KR" altLang="en-US" sz="1600" b="1" dirty="0"/>
          </a:p>
          <a:p>
            <a:pPr defTabSz="180000"/>
            <a:r>
              <a:rPr lang="en-US" altLang="ko-KR" sz="1600" dirty="0"/>
              <a:t>		}</a:t>
            </a:r>
          </a:p>
          <a:p>
            <a:pPr defTabSz="180000"/>
            <a:r>
              <a:rPr lang="en-US" altLang="ko-KR" sz="1600" dirty="0"/>
              <a:t>	}	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	public static void main(String 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new </a:t>
            </a:r>
            <a:r>
              <a:rPr lang="en-US" altLang="ko-KR" sz="1600" dirty="0" err="1"/>
              <a:t>GraphicsFillEx</a:t>
            </a:r>
            <a:r>
              <a:rPr lang="en-US" altLang="ko-KR" sz="1600" dirty="0"/>
              <a:t>();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12-5 : </a:t>
            </a:r>
            <a:r>
              <a:rPr lang="ko-KR" altLang="en-US" dirty="0"/>
              <a:t>도형 칠하기 예</a:t>
            </a:r>
            <a:r>
              <a:rPr lang="en-US" altLang="ko-KR" sz="2400" dirty="0"/>
              <a:t>(3/3)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74135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강의 내용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스윙 컴포넌트 그리기</a:t>
            </a:r>
            <a:endParaRPr lang="en-US" altLang="ko-KR" dirty="0" smtClean="0"/>
          </a:p>
          <a:p>
            <a:r>
              <a:rPr lang="en-US" altLang="ko-KR" dirty="0" smtClean="0"/>
              <a:t>Graphics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r>
              <a:rPr lang="ko-KR" altLang="en-US" dirty="0" smtClean="0"/>
              <a:t>도형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그리기와 칠하기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chemeClr val="accent2"/>
                </a:solidFill>
              </a:rPr>
              <a:t>이미지 그리기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r>
              <a:rPr lang="ko-KR" altLang="en-US" dirty="0" err="1" smtClean="0"/>
              <a:t>클리핑</a:t>
            </a:r>
            <a:endParaRPr lang="en-US" altLang="ko-KR" dirty="0" smtClean="0"/>
          </a:p>
          <a:p>
            <a:r>
              <a:rPr lang="ko-KR" altLang="en-US" dirty="0" smtClean="0"/>
              <a:t>스윙의 페인팅 메커니즘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7230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스윙에서 이미지를 그리는 </a:t>
            </a:r>
            <a:r>
              <a:rPr lang="en-US" altLang="ko-KR" dirty="0"/>
              <a:t>2 </a:t>
            </a:r>
            <a:r>
              <a:rPr lang="ko-KR" altLang="en-US" dirty="0"/>
              <a:t>가지 방법</a:t>
            </a:r>
            <a:r>
              <a:rPr lang="en-US" altLang="ko-KR" sz="2400" dirty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JLabel</a:t>
            </a:r>
            <a:r>
              <a:rPr lang="en-US" altLang="ko-KR" dirty="0"/>
              <a:t> </a:t>
            </a:r>
            <a:r>
              <a:rPr lang="ko-KR" altLang="en-US" dirty="0"/>
              <a:t>컴포넌트를 이용하여 이미지 그리기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장점</a:t>
            </a:r>
            <a:endParaRPr lang="en-US" altLang="ko-KR" dirty="0"/>
          </a:p>
          <a:p>
            <a:pPr lvl="2"/>
            <a:r>
              <a:rPr lang="ko-KR" altLang="en-US" dirty="0"/>
              <a:t>이미지 그리기가 간편하고 쉬움</a:t>
            </a:r>
            <a:endParaRPr lang="en-US" altLang="ko-KR" dirty="0"/>
          </a:p>
          <a:p>
            <a:pPr lvl="2"/>
            <a:r>
              <a:rPr lang="ko-KR" altLang="en-US" dirty="0"/>
              <a:t>이미지 컴포넌트이므로 마우스 이벤트를 받을 수 있음</a:t>
            </a:r>
            <a:endParaRPr lang="en-US" altLang="ko-KR" dirty="0"/>
          </a:p>
          <a:p>
            <a:pPr lvl="1"/>
            <a:r>
              <a:rPr lang="ko-KR" altLang="en-US" dirty="0"/>
              <a:t>단점</a:t>
            </a:r>
            <a:endParaRPr lang="en-US" altLang="ko-KR" dirty="0"/>
          </a:p>
          <a:p>
            <a:pPr lvl="2"/>
            <a:r>
              <a:rPr lang="ko-KR" altLang="en-US" dirty="0"/>
              <a:t>이미지 크기 조절 불가 </a:t>
            </a:r>
            <a:endParaRPr lang="en-US" altLang="ko-KR" dirty="0"/>
          </a:p>
          <a:p>
            <a:pPr lvl="3"/>
            <a:r>
              <a:rPr lang="ko-KR" altLang="en-US" dirty="0"/>
              <a:t>즉 원본 크기로만 그릴 수 있음</a:t>
            </a: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343472" y="1988840"/>
            <a:ext cx="600079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 err="1" smtClean="0"/>
              <a:t>ImageIcon</a:t>
            </a:r>
            <a:r>
              <a:rPr lang="en-US" altLang="ko-KR" sz="1800" dirty="0" smtClean="0"/>
              <a:t> image = new </a:t>
            </a:r>
            <a:r>
              <a:rPr lang="en-US" altLang="ko-KR" sz="1800" dirty="0" err="1" smtClean="0"/>
              <a:t>ImageIcon</a:t>
            </a:r>
            <a:r>
              <a:rPr lang="en-US" altLang="ko-KR" sz="1800" dirty="0" smtClean="0"/>
              <a:t>("images/apple.jpg");</a:t>
            </a:r>
          </a:p>
          <a:p>
            <a:r>
              <a:rPr lang="en-US" altLang="ko-KR" sz="1800" dirty="0" err="1" smtClean="0"/>
              <a:t>JLabel</a:t>
            </a:r>
            <a:r>
              <a:rPr lang="en-US" altLang="ko-KR" sz="1800" dirty="0" smtClean="0"/>
              <a:t> label = new </a:t>
            </a:r>
            <a:r>
              <a:rPr lang="en-US" altLang="ko-KR" sz="1800" dirty="0" err="1" smtClean="0"/>
              <a:t>JLabel</a:t>
            </a:r>
            <a:r>
              <a:rPr lang="en-US" altLang="ko-KR" sz="1800" dirty="0" smtClean="0"/>
              <a:t>(image);</a:t>
            </a:r>
          </a:p>
          <a:p>
            <a:r>
              <a:rPr lang="en-US" altLang="ko-KR" sz="1800" dirty="0" err="1" smtClean="0"/>
              <a:t>panel.add</a:t>
            </a:r>
            <a:r>
              <a:rPr lang="en-US" altLang="ko-KR" sz="1800" dirty="0" smtClean="0"/>
              <a:t>(label);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29171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solidFill>
                  <a:srgbClr val="000000"/>
                </a:solidFill>
              </a:rPr>
              <a:t>스윙에서 이미지를 그리는 </a:t>
            </a:r>
            <a:r>
              <a:rPr lang="en-US" altLang="ko-KR" sz="3200" dirty="0">
                <a:solidFill>
                  <a:srgbClr val="000000"/>
                </a:solidFill>
              </a:rPr>
              <a:t>2 </a:t>
            </a:r>
            <a:r>
              <a:rPr lang="ko-KR" altLang="en-US" sz="3200" dirty="0">
                <a:solidFill>
                  <a:srgbClr val="000000"/>
                </a:solidFill>
              </a:rPr>
              <a:t>가지 방법</a:t>
            </a:r>
            <a:r>
              <a:rPr lang="en-US" altLang="ko-KR" sz="2000" dirty="0">
                <a:solidFill>
                  <a:srgbClr val="000000"/>
                </a:solidFill>
              </a:rPr>
              <a:t>(2/2)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Graphics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이용하여 </a:t>
            </a:r>
            <a:r>
              <a:rPr lang="en-US" altLang="ko-KR" dirty="0" err="1"/>
              <a:t>JPanel</a:t>
            </a:r>
            <a:r>
              <a:rPr lang="ko-KR" altLang="en-US" dirty="0"/>
              <a:t>에 이미지 </a:t>
            </a:r>
            <a:r>
              <a:rPr lang="ko-KR" altLang="en-US" dirty="0" smtClean="0"/>
              <a:t>그리기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2"/>
            <a:r>
              <a:rPr lang="ko-KR" altLang="en-US" dirty="0"/>
              <a:t>이미지의 원본 크기와 다르게 그리거나</a:t>
            </a:r>
            <a:r>
              <a:rPr lang="en-US" altLang="ko-KR" dirty="0"/>
              <a:t>, </a:t>
            </a:r>
            <a:r>
              <a:rPr lang="ko-KR" altLang="en-US" dirty="0"/>
              <a:t>이미지 일부분만 그리는 것 등이 가능</a:t>
            </a:r>
            <a:endParaRPr lang="en-US" altLang="ko-KR" dirty="0"/>
          </a:p>
          <a:p>
            <a:pPr lvl="1"/>
            <a:r>
              <a:rPr lang="ko-KR" altLang="en-US" dirty="0" smtClean="0"/>
              <a:t>단점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이미지가 컴포넌트로 관리되지 않음</a:t>
            </a:r>
            <a:endParaRPr lang="en-US" altLang="ko-KR" dirty="0"/>
          </a:p>
          <a:p>
            <a:pPr lvl="3"/>
            <a:r>
              <a:rPr lang="ko-KR" altLang="en-US" dirty="0" smtClean="0"/>
              <a:t>이미지에 마우스를 클릭해도 이벤트가 발생하지 않음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상황에 </a:t>
            </a:r>
            <a:r>
              <a:rPr lang="ko-KR" altLang="en-US" dirty="0"/>
              <a:t>따라 이미지의 위치나 크기 등을 개발자가 적절히 </a:t>
            </a:r>
            <a:r>
              <a:rPr lang="ko-KR" altLang="en-US" dirty="0" smtClean="0"/>
              <a:t>조절해주어야 </a:t>
            </a:r>
            <a:r>
              <a:rPr lang="ko-KR" altLang="en-US" dirty="0"/>
              <a:t>함</a:t>
            </a:r>
            <a:endParaRPr lang="en-US" altLang="ko-KR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63543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Graphics </a:t>
            </a:r>
            <a:r>
              <a:rPr lang="ko-KR" altLang="en-US" dirty="0" err="1"/>
              <a:t>메소드로</a:t>
            </a:r>
            <a:r>
              <a:rPr lang="ko-KR" altLang="en-US" dirty="0"/>
              <a:t> 이미지 그리기의 유형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원본 크기로 그리기</a:t>
            </a:r>
            <a:endParaRPr lang="en-US" altLang="ko-KR" dirty="0"/>
          </a:p>
          <a:p>
            <a:r>
              <a:rPr lang="ko-KR" altLang="en-US" dirty="0"/>
              <a:t>크기 조절하여 그리기</a:t>
            </a:r>
            <a:endParaRPr lang="en-US" altLang="ko-KR" dirty="0"/>
          </a:p>
          <a:p>
            <a:r>
              <a:rPr lang="ko-KR" altLang="en-US" dirty="0"/>
              <a:t>원본의 일부분을 크기 조절하여 그리기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45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원본 크기로 </a:t>
            </a:r>
            <a:r>
              <a:rPr lang="ko-KR" altLang="en-US" dirty="0" smtClean="0"/>
              <a:t>그리는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9416" y="1844824"/>
            <a:ext cx="7992888" cy="34496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boolean</a:t>
            </a:r>
            <a:r>
              <a:rPr lang="en-US" altLang="ko-KR" sz="1800" dirty="0"/>
              <a:t> </a:t>
            </a:r>
            <a:r>
              <a:rPr lang="en-US" altLang="ko-KR" sz="1800" dirty="0" err="1"/>
              <a:t>drawImage</a:t>
            </a:r>
            <a:r>
              <a:rPr lang="en-US" altLang="ko-KR" sz="1800" dirty="0"/>
              <a:t>(Image </a:t>
            </a:r>
            <a:r>
              <a:rPr lang="en-US" altLang="ko-KR" sz="1800" dirty="0" err="1"/>
              <a:t>img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x,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y, Color </a:t>
            </a:r>
            <a:r>
              <a:rPr lang="en-US" altLang="ko-KR" sz="1800" dirty="0" err="1"/>
              <a:t>bgColor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ImageObserver</a:t>
            </a:r>
            <a:r>
              <a:rPr lang="en-US" altLang="ko-KR" sz="1800" dirty="0"/>
              <a:t> observer) </a:t>
            </a:r>
          </a:p>
          <a:p>
            <a:endParaRPr lang="en-US" altLang="ko-KR" sz="1800" dirty="0"/>
          </a:p>
          <a:p>
            <a:r>
              <a:rPr lang="en-US" altLang="ko-KR" sz="1800" dirty="0" err="1"/>
              <a:t>boolean</a:t>
            </a:r>
            <a:r>
              <a:rPr lang="en-US" altLang="ko-KR" sz="1800" dirty="0"/>
              <a:t> </a:t>
            </a:r>
            <a:r>
              <a:rPr lang="en-US" altLang="ko-KR" sz="1800" dirty="0" err="1"/>
              <a:t>drawImage</a:t>
            </a:r>
            <a:r>
              <a:rPr lang="en-US" altLang="ko-KR" sz="1800" dirty="0"/>
              <a:t>(Image </a:t>
            </a:r>
            <a:r>
              <a:rPr lang="en-US" altLang="ko-KR" sz="1800" dirty="0" err="1"/>
              <a:t>img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x,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y, </a:t>
            </a:r>
            <a:r>
              <a:rPr lang="en-US" altLang="ko-KR" sz="1800" dirty="0" err="1"/>
              <a:t>ImageObserver</a:t>
            </a:r>
            <a:r>
              <a:rPr lang="en-US" altLang="ko-KR" sz="1800" dirty="0"/>
              <a:t> observer)</a:t>
            </a:r>
          </a:p>
          <a:p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 err="1"/>
              <a:t>img</a:t>
            </a:r>
            <a:r>
              <a:rPr lang="en-US" altLang="ko-KR" sz="1800" dirty="0"/>
              <a:t>: </a:t>
            </a:r>
            <a:r>
              <a:rPr lang="ko-KR" altLang="en-US" sz="1800" dirty="0"/>
              <a:t>이미지 객체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x, y: </a:t>
            </a:r>
            <a:r>
              <a:rPr lang="ko-KR" altLang="en-US" sz="1800" dirty="0"/>
              <a:t>이미지가 그려질 좌표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 err="1"/>
              <a:t>bgColor</a:t>
            </a:r>
            <a:r>
              <a:rPr lang="en-US" altLang="ko-KR" sz="1800" dirty="0"/>
              <a:t>: </a:t>
            </a:r>
            <a:r>
              <a:rPr lang="ko-KR" altLang="en-US" sz="1800" dirty="0"/>
              <a:t>이미지가 투명한 부분을 가지고 있을 때 칠할 색상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observer: </a:t>
            </a:r>
            <a:r>
              <a:rPr lang="ko-KR" altLang="en-US" sz="1800" dirty="0"/>
              <a:t>이미지 그리기의 완료를 통보 받는 객체</a:t>
            </a:r>
            <a:endParaRPr lang="en-US" altLang="ko-KR" sz="1800" dirty="0"/>
          </a:p>
          <a:p>
            <a:pPr lvl="1"/>
            <a:r>
              <a:rPr lang="en-US" altLang="ko-KR" sz="1800" dirty="0">
                <a:solidFill>
                  <a:srgbClr val="0070C0"/>
                </a:solidFill>
              </a:rPr>
              <a:t>- </a:t>
            </a:r>
            <a:r>
              <a:rPr lang="ko-KR" altLang="en-US" sz="1600" dirty="0"/>
              <a:t>이미지 그리기가 완료되었는지 통보 받을 때 사용함 </a:t>
            </a:r>
            <a:endParaRPr lang="en-US" altLang="ko-KR" sz="1600" dirty="0"/>
          </a:p>
          <a:p>
            <a:pPr lvl="1">
              <a:spcBef>
                <a:spcPts val="500"/>
              </a:spcBef>
            </a:pPr>
            <a:r>
              <a:rPr lang="en-US" altLang="ko-KR" sz="1600" dirty="0"/>
              <a:t>-  </a:t>
            </a:r>
            <a:r>
              <a:rPr lang="ko-KR" altLang="en-US" sz="1600" dirty="0"/>
              <a:t>보통의 경우 </a:t>
            </a:r>
            <a:r>
              <a:rPr lang="en-US" altLang="ko-KR" sz="1600" dirty="0"/>
              <a:t>this</a:t>
            </a:r>
            <a:r>
              <a:rPr lang="ko-KR" altLang="en-US" sz="1600" dirty="0"/>
              <a:t>를 줌</a:t>
            </a:r>
            <a:r>
              <a:rPr lang="en-US" altLang="ko-KR" sz="1600" dirty="0"/>
              <a:t>, </a:t>
            </a:r>
            <a:r>
              <a:rPr lang="ko-KR" altLang="en-US" sz="1600" dirty="0"/>
              <a:t>그러나 통보를 받지 않으려면 </a:t>
            </a:r>
            <a:r>
              <a:rPr lang="en-US" altLang="ko-KR" sz="1600" dirty="0"/>
              <a:t>null</a:t>
            </a:r>
            <a:r>
              <a:rPr lang="ko-KR" altLang="en-US" sz="1600" dirty="0"/>
              <a:t>을 주면 됨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r>
              <a:rPr lang="en-US" altLang="ko-KR" sz="1800" dirty="0">
                <a:solidFill>
                  <a:schemeClr val="accent2"/>
                </a:solidFill>
              </a:rPr>
              <a:t>     </a:t>
            </a:r>
            <a:r>
              <a:rPr lang="en-US" altLang="ko-KR" sz="1800" dirty="0" err="1">
                <a:solidFill>
                  <a:schemeClr val="accent2"/>
                </a:solidFill>
              </a:rPr>
              <a:t>img</a:t>
            </a:r>
            <a:r>
              <a:rPr lang="ko-KR" altLang="en-US" sz="1800" dirty="0">
                <a:solidFill>
                  <a:schemeClr val="accent2"/>
                </a:solidFill>
              </a:rPr>
              <a:t>를</a:t>
            </a:r>
            <a:r>
              <a:rPr lang="en-US" altLang="ko-KR" sz="1800" dirty="0">
                <a:solidFill>
                  <a:schemeClr val="accent2"/>
                </a:solidFill>
              </a:rPr>
              <a:t> </a:t>
            </a:r>
            <a:r>
              <a:rPr lang="ko-KR" altLang="en-US" sz="1800" dirty="0">
                <a:solidFill>
                  <a:schemeClr val="accent2"/>
                </a:solidFill>
              </a:rPr>
              <a:t>그래픽 영역의 </a:t>
            </a:r>
            <a:r>
              <a:rPr lang="en-US" altLang="ko-KR" sz="1800" dirty="0">
                <a:solidFill>
                  <a:schemeClr val="accent2"/>
                </a:solidFill>
              </a:rPr>
              <a:t>(x, y) </a:t>
            </a:r>
            <a:r>
              <a:rPr lang="ko-KR" altLang="en-US" sz="1800" dirty="0">
                <a:solidFill>
                  <a:schemeClr val="accent2"/>
                </a:solidFill>
              </a:rPr>
              <a:t>위치에 원본 크기로 그림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416" y="3558694"/>
            <a:ext cx="1660961" cy="267861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6124" t="23886" r="15840" b="6220"/>
          <a:stretch/>
        </p:blipFill>
        <p:spPr>
          <a:xfrm>
            <a:off x="9696400" y="1551597"/>
            <a:ext cx="1296144" cy="187220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200456" y="3504811"/>
            <a:ext cx="63030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(x, y)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65300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크기 조절하여 </a:t>
            </a:r>
            <a:r>
              <a:rPr lang="ko-KR" altLang="en-US" dirty="0" smtClean="0"/>
              <a:t>그리는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911424" y="2132857"/>
            <a:ext cx="7992888" cy="31393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boolean</a:t>
            </a:r>
            <a:r>
              <a:rPr lang="en-US" altLang="ko-KR" sz="1800" dirty="0"/>
              <a:t> </a:t>
            </a:r>
            <a:r>
              <a:rPr lang="en-US" altLang="ko-KR" sz="1800" dirty="0" err="1"/>
              <a:t>drawImage</a:t>
            </a:r>
            <a:r>
              <a:rPr lang="en-US" altLang="ko-KR" sz="1800" dirty="0"/>
              <a:t>(Image </a:t>
            </a:r>
            <a:r>
              <a:rPr lang="en-US" altLang="ko-KR" sz="1800" dirty="0" err="1"/>
              <a:t>img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x,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y,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width,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height, </a:t>
            </a:r>
            <a:br>
              <a:rPr lang="en-US" altLang="ko-KR" sz="1800" dirty="0"/>
            </a:br>
            <a:r>
              <a:rPr lang="en-US" altLang="ko-KR" sz="1800" dirty="0"/>
              <a:t>		 Color </a:t>
            </a:r>
            <a:r>
              <a:rPr lang="en-US" altLang="ko-KR" sz="1800" dirty="0" err="1"/>
              <a:t>bgColor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ImageObserver</a:t>
            </a:r>
            <a:r>
              <a:rPr lang="en-US" altLang="ko-KR" sz="1800" dirty="0"/>
              <a:t> observer)</a:t>
            </a:r>
            <a:endParaRPr lang="ko-KR" altLang="en-US" sz="1800" dirty="0"/>
          </a:p>
          <a:p>
            <a:endParaRPr lang="en-US" altLang="ko-KR" sz="1800" dirty="0"/>
          </a:p>
          <a:p>
            <a:r>
              <a:rPr lang="en-US" altLang="ko-KR" sz="1800" dirty="0" err="1"/>
              <a:t>boolean</a:t>
            </a:r>
            <a:r>
              <a:rPr lang="en-US" altLang="ko-KR" sz="1800" dirty="0"/>
              <a:t> </a:t>
            </a:r>
            <a:r>
              <a:rPr lang="en-US" altLang="ko-KR" sz="1800" dirty="0" err="1"/>
              <a:t>drawImage</a:t>
            </a:r>
            <a:r>
              <a:rPr lang="en-US" altLang="ko-KR" sz="1800" dirty="0"/>
              <a:t>(Image </a:t>
            </a:r>
            <a:r>
              <a:rPr lang="en-US" altLang="ko-KR" sz="1800" dirty="0" err="1"/>
              <a:t>img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x,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y,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width,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height, 	</a:t>
            </a:r>
          </a:p>
          <a:p>
            <a:r>
              <a:rPr lang="en-US" altLang="ko-KR" sz="1800" dirty="0"/>
              <a:t>		 </a:t>
            </a:r>
            <a:r>
              <a:rPr lang="en-US" altLang="ko-KR" sz="1800" dirty="0" err="1"/>
              <a:t>ImageObserver</a:t>
            </a:r>
            <a:r>
              <a:rPr lang="en-US" altLang="ko-KR" sz="1800" dirty="0"/>
              <a:t> observer)</a:t>
            </a:r>
            <a:endParaRPr lang="ko-KR" altLang="en-US" sz="1800" dirty="0"/>
          </a:p>
          <a:p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width: </a:t>
            </a:r>
            <a:r>
              <a:rPr lang="ko-KR" altLang="en-US" sz="1800" dirty="0"/>
              <a:t>픽셀 단위의 그려지는</a:t>
            </a:r>
            <a:r>
              <a:rPr lang="en-US" altLang="ko-KR" sz="1800" dirty="0"/>
              <a:t> </a:t>
            </a:r>
            <a:r>
              <a:rPr lang="ko-KR" altLang="en-US" sz="1800" dirty="0"/>
              <a:t>폭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height: </a:t>
            </a:r>
            <a:r>
              <a:rPr lang="ko-KR" altLang="en-US" sz="1800" dirty="0"/>
              <a:t>픽셀 단위의 그려지는 높이</a:t>
            </a:r>
            <a:endParaRPr lang="en-US" altLang="ko-KR" sz="1800" dirty="0"/>
          </a:p>
          <a:p>
            <a:r>
              <a:rPr lang="en-US" altLang="ko-KR" sz="1800" dirty="0"/>
              <a:t>     </a:t>
            </a:r>
          </a:p>
          <a:p>
            <a:r>
              <a:rPr lang="en-US" altLang="ko-KR" sz="1800" dirty="0"/>
              <a:t>     </a:t>
            </a:r>
            <a:r>
              <a:rPr lang="en-US" altLang="ko-KR" sz="1800" dirty="0" err="1">
                <a:solidFill>
                  <a:schemeClr val="accent2"/>
                </a:solidFill>
              </a:rPr>
              <a:t>img</a:t>
            </a:r>
            <a:r>
              <a:rPr lang="ko-KR" altLang="en-US" sz="1800" dirty="0">
                <a:solidFill>
                  <a:schemeClr val="accent2"/>
                </a:solidFill>
              </a:rPr>
              <a:t>를</a:t>
            </a:r>
            <a:r>
              <a:rPr lang="en-US" altLang="ko-KR" sz="1800" dirty="0">
                <a:solidFill>
                  <a:schemeClr val="accent2"/>
                </a:solidFill>
              </a:rPr>
              <a:t> </a:t>
            </a:r>
            <a:r>
              <a:rPr lang="ko-KR" altLang="en-US" sz="1800" dirty="0">
                <a:solidFill>
                  <a:schemeClr val="accent2"/>
                </a:solidFill>
              </a:rPr>
              <a:t>그래픽 영역의 </a:t>
            </a:r>
            <a:r>
              <a:rPr lang="en-US" altLang="ko-KR" sz="1800" dirty="0">
                <a:solidFill>
                  <a:schemeClr val="accent2"/>
                </a:solidFill>
              </a:rPr>
              <a:t>width x height </a:t>
            </a:r>
            <a:r>
              <a:rPr lang="ko-KR" altLang="en-US" sz="1800" dirty="0">
                <a:solidFill>
                  <a:schemeClr val="accent2"/>
                </a:solidFill>
              </a:rPr>
              <a:t>크기로 조절하여 그림</a:t>
            </a:r>
            <a:r>
              <a:rPr lang="en-US" altLang="ko-KR" sz="1800" dirty="0">
                <a:solidFill>
                  <a:schemeClr val="accent2"/>
                </a:solidFill>
              </a:rPr>
              <a:t>, </a:t>
            </a:r>
          </a:p>
          <a:p>
            <a:r>
              <a:rPr lang="en-US" altLang="ko-KR" sz="1800" dirty="0">
                <a:solidFill>
                  <a:schemeClr val="accent2"/>
                </a:solidFill>
              </a:rPr>
              <a:t>        </a:t>
            </a:r>
            <a:r>
              <a:rPr lang="ko-KR" altLang="en-US" sz="1800" dirty="0">
                <a:solidFill>
                  <a:schemeClr val="accent2"/>
                </a:solidFill>
              </a:rPr>
              <a:t>즉 이 크기가 그림의 크기보다 크면</a:t>
            </a:r>
            <a:r>
              <a:rPr lang="en-US" altLang="ko-KR" sz="1800" dirty="0">
                <a:solidFill>
                  <a:schemeClr val="accent2"/>
                </a:solidFill>
              </a:rPr>
              <a:t> </a:t>
            </a:r>
            <a:r>
              <a:rPr lang="ko-KR" altLang="en-US" sz="1800" dirty="0">
                <a:solidFill>
                  <a:schemeClr val="accent2"/>
                </a:solidFill>
              </a:rPr>
              <a:t>확대</a:t>
            </a:r>
            <a:r>
              <a:rPr lang="en-US" altLang="ko-KR" sz="1800" dirty="0">
                <a:solidFill>
                  <a:schemeClr val="accent2"/>
                </a:solidFill>
              </a:rPr>
              <a:t>, </a:t>
            </a:r>
            <a:r>
              <a:rPr lang="ko-KR" altLang="en-US" sz="1800" dirty="0">
                <a:solidFill>
                  <a:schemeClr val="accent2"/>
                </a:solidFill>
              </a:rPr>
              <a:t>그렇지 않으면 축소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1772816"/>
            <a:ext cx="1413520" cy="2019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9364324" y="4774834"/>
            <a:ext cx="1800200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04312" y="4063882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(x, y)</a:t>
            </a:r>
            <a:endParaRPr lang="ko-KR" altLang="en-US" sz="1600" dirty="0"/>
          </a:p>
        </p:txBody>
      </p:sp>
      <p:cxnSp>
        <p:nvCxnSpPr>
          <p:cNvPr id="8" name="직선 화살표 연결선 7"/>
          <p:cNvCxnSpPr>
            <a:stCxn id="7" idx="2"/>
          </p:cNvCxnSpPr>
          <p:nvPr/>
        </p:nvCxnSpPr>
        <p:spPr>
          <a:xfrm>
            <a:off x="9219463" y="4402436"/>
            <a:ext cx="144862" cy="3723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오른쪽 중괄호 2"/>
          <p:cNvSpPr/>
          <p:nvPr/>
        </p:nvSpPr>
        <p:spPr>
          <a:xfrm>
            <a:off x="11164524" y="4774834"/>
            <a:ext cx="206035" cy="792088"/>
          </a:xfrm>
          <a:prstGeom prst="rightBrac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1352584" y="5001601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height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9938052" y="4229130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width</a:t>
            </a:r>
            <a:endParaRPr lang="ko-KR" altLang="en-US" sz="1600" dirty="0"/>
          </a:p>
        </p:txBody>
      </p:sp>
      <p:sp>
        <p:nvSpPr>
          <p:cNvPr id="20" name="오른쪽 중괄호 19"/>
          <p:cNvSpPr/>
          <p:nvPr/>
        </p:nvSpPr>
        <p:spPr>
          <a:xfrm rot="5400000" flipH="1" flipV="1">
            <a:off x="10152919" y="3768143"/>
            <a:ext cx="252000" cy="1806018"/>
          </a:xfrm>
          <a:prstGeom prst="rightBrace">
            <a:avLst>
              <a:gd name="adj1" fmla="val 8333"/>
              <a:gd name="adj2" fmla="val 47668"/>
            </a:avLst>
          </a:prstGeom>
          <a:ln>
            <a:solidFill>
              <a:srgbClr val="FF0000"/>
            </a:solidFill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133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3200" dirty="0"/>
              <a:t>원본의 일부분을 크기 조절하여 그리는 </a:t>
            </a:r>
            <a:r>
              <a:rPr lang="ko-KR" altLang="en-US" sz="3200" dirty="0" err="1"/>
              <a:t>메소드</a:t>
            </a:r>
            <a:endParaRPr lang="en-US" altLang="ko-KR" sz="3200" dirty="0"/>
          </a:p>
        </p:txBody>
      </p:sp>
      <p:sp>
        <p:nvSpPr>
          <p:cNvPr id="6" name="직사각형 5"/>
          <p:cNvSpPr/>
          <p:nvPr/>
        </p:nvSpPr>
        <p:spPr>
          <a:xfrm>
            <a:off x="1055440" y="1844825"/>
            <a:ext cx="7992888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boolean</a:t>
            </a:r>
            <a:r>
              <a:rPr lang="en-US" altLang="ko-KR" sz="1800" dirty="0"/>
              <a:t> </a:t>
            </a:r>
            <a:r>
              <a:rPr lang="en-US" altLang="ko-KR" sz="1800" dirty="0" err="1"/>
              <a:t>drawImage</a:t>
            </a:r>
            <a:r>
              <a:rPr lang="en-US" altLang="ko-KR" sz="1800" dirty="0"/>
              <a:t>(Image </a:t>
            </a:r>
            <a:r>
              <a:rPr lang="en-US" altLang="ko-KR" sz="1800" dirty="0" err="1"/>
              <a:t>img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dx1,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dy1,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dx2,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dy2,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sx1,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sy1,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 </a:t>
            </a:r>
            <a:br>
              <a:rPr lang="en-US" altLang="ko-KR" sz="1800" dirty="0"/>
            </a:br>
            <a:r>
              <a:rPr lang="en-US" altLang="ko-KR" sz="1800" dirty="0"/>
              <a:t>		 sx2,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sy2, Color </a:t>
            </a:r>
            <a:r>
              <a:rPr lang="en-US" altLang="ko-KR" sz="1800" dirty="0" err="1"/>
              <a:t>bgColor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ImageObserver</a:t>
            </a:r>
            <a:r>
              <a:rPr lang="en-US" altLang="ko-KR" sz="1800" dirty="0"/>
              <a:t> observer)</a:t>
            </a:r>
            <a:endParaRPr lang="ko-KR" altLang="en-US" sz="1800" dirty="0"/>
          </a:p>
          <a:p>
            <a:endParaRPr lang="en-US" altLang="ko-KR" sz="1800" dirty="0"/>
          </a:p>
          <a:p>
            <a:r>
              <a:rPr lang="en-US" altLang="ko-KR" sz="1800" dirty="0" err="1"/>
              <a:t>boolean</a:t>
            </a:r>
            <a:r>
              <a:rPr lang="en-US" altLang="ko-KR" sz="1800" dirty="0"/>
              <a:t> </a:t>
            </a:r>
            <a:r>
              <a:rPr lang="en-US" altLang="ko-KR" sz="1800" dirty="0" err="1"/>
              <a:t>drawImage</a:t>
            </a:r>
            <a:r>
              <a:rPr lang="en-US" altLang="ko-KR" sz="1800" dirty="0"/>
              <a:t>(Image </a:t>
            </a:r>
            <a:r>
              <a:rPr lang="en-US" altLang="ko-KR" sz="1800" dirty="0" err="1"/>
              <a:t>img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dx1,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dy1,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dx2,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dy2,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sx1,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sy1,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		  sx2,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sy2, </a:t>
            </a:r>
            <a:r>
              <a:rPr lang="en-US" altLang="ko-KR" sz="1800" dirty="0" err="1"/>
              <a:t>ImageObserver</a:t>
            </a:r>
            <a:r>
              <a:rPr lang="en-US" altLang="ko-KR" sz="1800" dirty="0"/>
              <a:t> observer)</a:t>
            </a:r>
            <a:endParaRPr lang="ko-KR" altLang="en-US" sz="1800" dirty="0"/>
          </a:p>
          <a:p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dx1, dy1: </a:t>
            </a:r>
            <a:r>
              <a:rPr lang="ko-KR" altLang="en-US" sz="1800" dirty="0"/>
              <a:t>그래픽</a:t>
            </a:r>
            <a:r>
              <a:rPr lang="en-US" altLang="ko-KR" sz="1800" dirty="0"/>
              <a:t> </a:t>
            </a:r>
            <a:r>
              <a:rPr lang="ko-KR" altLang="en-US" sz="1800" dirty="0"/>
              <a:t>영역의 왼쪽 상단 모서리 좌표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dx2, dy2: </a:t>
            </a:r>
            <a:r>
              <a:rPr lang="ko-KR" altLang="en-US" sz="1800" dirty="0"/>
              <a:t>그래픽 영역의 오른쪽 하단 모서리 좌표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sx1, sy1: </a:t>
            </a:r>
            <a:r>
              <a:rPr lang="ko-KR" altLang="en-US" sz="1800" dirty="0"/>
              <a:t>소스 이미지</a:t>
            </a:r>
            <a:r>
              <a:rPr lang="en-US" altLang="ko-KR" sz="1800" dirty="0"/>
              <a:t>(</a:t>
            </a:r>
            <a:r>
              <a:rPr lang="en-US" altLang="ko-KR" sz="1800" dirty="0" err="1"/>
              <a:t>img</a:t>
            </a:r>
            <a:r>
              <a:rPr lang="en-US" altLang="ko-KR" sz="1800" dirty="0"/>
              <a:t>) </a:t>
            </a:r>
            <a:r>
              <a:rPr lang="ko-KR" altLang="en-US" sz="1800" dirty="0"/>
              <a:t>내의 왼쪽 상단 모서리 좌표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sx2, sy2: </a:t>
            </a:r>
            <a:r>
              <a:rPr lang="ko-KR" altLang="en-US" sz="1800" dirty="0"/>
              <a:t>소스 이미지</a:t>
            </a:r>
            <a:r>
              <a:rPr lang="en-US" altLang="ko-KR" sz="1800" dirty="0"/>
              <a:t>(</a:t>
            </a:r>
            <a:r>
              <a:rPr lang="en-US" altLang="ko-KR" sz="1800" dirty="0" err="1"/>
              <a:t>img</a:t>
            </a:r>
            <a:r>
              <a:rPr lang="en-US" altLang="ko-KR" sz="1800" dirty="0"/>
              <a:t>) </a:t>
            </a:r>
            <a:r>
              <a:rPr lang="ko-KR" altLang="en-US" sz="1800" dirty="0"/>
              <a:t>내의 오른쪽 하단 모서리 좌표</a:t>
            </a:r>
            <a:endParaRPr lang="en-US" altLang="ko-KR" sz="1800" dirty="0"/>
          </a:p>
          <a:p>
            <a:r>
              <a:rPr lang="en-US" altLang="ko-KR" sz="1800" dirty="0"/>
              <a:t>     </a:t>
            </a:r>
          </a:p>
          <a:p>
            <a:r>
              <a:rPr lang="en-US" altLang="ko-KR" sz="1800" dirty="0">
                <a:solidFill>
                  <a:schemeClr val="accent2"/>
                </a:solidFill>
              </a:rPr>
              <a:t>     </a:t>
            </a:r>
            <a:r>
              <a:rPr lang="en-US" altLang="ko-KR" sz="1800" dirty="0" err="1">
                <a:solidFill>
                  <a:schemeClr val="accent2"/>
                </a:solidFill>
              </a:rPr>
              <a:t>img</a:t>
            </a:r>
            <a:r>
              <a:rPr lang="ko-KR" altLang="en-US" sz="1800" dirty="0">
                <a:solidFill>
                  <a:schemeClr val="accent2"/>
                </a:solidFill>
              </a:rPr>
              <a:t>의 </a:t>
            </a:r>
            <a:r>
              <a:rPr lang="en-US" altLang="ko-KR" sz="1800" dirty="0">
                <a:solidFill>
                  <a:schemeClr val="accent2"/>
                </a:solidFill>
              </a:rPr>
              <a:t>(sx1, sy1)</a:t>
            </a:r>
            <a:r>
              <a:rPr lang="ko-KR" altLang="en-US" sz="1800" dirty="0">
                <a:solidFill>
                  <a:schemeClr val="accent2"/>
                </a:solidFill>
              </a:rPr>
              <a:t>에서</a:t>
            </a:r>
            <a:r>
              <a:rPr lang="en-US" altLang="ko-KR" sz="1800" dirty="0">
                <a:solidFill>
                  <a:schemeClr val="accent2"/>
                </a:solidFill>
              </a:rPr>
              <a:t> (sx2, sy2)</a:t>
            </a:r>
            <a:r>
              <a:rPr lang="ko-KR" altLang="en-US" sz="1800" dirty="0">
                <a:solidFill>
                  <a:schemeClr val="accent2"/>
                </a:solidFill>
              </a:rPr>
              <a:t>로 구성된 사각형 부분을 그래픽 영역 내의 </a:t>
            </a:r>
            <a:r>
              <a:rPr lang="en-US" altLang="ko-KR" sz="1800" dirty="0">
                <a:solidFill>
                  <a:schemeClr val="accent2"/>
                </a:solidFill>
              </a:rPr>
              <a:t/>
            </a:r>
            <a:br>
              <a:rPr lang="en-US" altLang="ko-KR" sz="1800" dirty="0">
                <a:solidFill>
                  <a:schemeClr val="accent2"/>
                </a:solidFill>
              </a:rPr>
            </a:br>
            <a:r>
              <a:rPr lang="en-US" altLang="ko-KR" sz="1800" dirty="0">
                <a:solidFill>
                  <a:schemeClr val="accent2"/>
                </a:solidFill>
              </a:rPr>
              <a:t>     (dx1, dy1)</a:t>
            </a:r>
            <a:r>
              <a:rPr lang="ko-KR" altLang="en-US" sz="1800" dirty="0">
                <a:solidFill>
                  <a:schemeClr val="accent2"/>
                </a:solidFill>
              </a:rPr>
              <a:t>에서</a:t>
            </a:r>
            <a:r>
              <a:rPr lang="en-US" altLang="ko-KR" sz="1800" dirty="0">
                <a:solidFill>
                  <a:schemeClr val="accent2"/>
                </a:solidFill>
              </a:rPr>
              <a:t> (dx2, dy2)</a:t>
            </a:r>
            <a:r>
              <a:rPr lang="ko-KR" altLang="en-US" sz="1800" dirty="0">
                <a:solidFill>
                  <a:schemeClr val="accent2"/>
                </a:solidFill>
              </a:rPr>
              <a:t>의</a:t>
            </a:r>
            <a:r>
              <a:rPr lang="en-US" altLang="ko-KR" sz="1800" dirty="0">
                <a:solidFill>
                  <a:schemeClr val="accent2"/>
                </a:solidFill>
              </a:rPr>
              <a:t> </a:t>
            </a:r>
            <a:r>
              <a:rPr lang="ko-KR" altLang="en-US" sz="1800" dirty="0">
                <a:solidFill>
                  <a:schemeClr val="accent2"/>
                </a:solidFill>
              </a:rPr>
              <a:t>사각형</a:t>
            </a:r>
            <a:r>
              <a:rPr lang="en-US" altLang="ko-KR" sz="1800" dirty="0">
                <a:solidFill>
                  <a:schemeClr val="accent2"/>
                </a:solidFill>
              </a:rPr>
              <a:t> </a:t>
            </a:r>
            <a:r>
              <a:rPr lang="ko-KR" altLang="en-US" sz="1800" dirty="0">
                <a:solidFill>
                  <a:schemeClr val="accent2"/>
                </a:solidFill>
              </a:rPr>
              <a:t>크기로 변형하여 그림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562373" y="4774834"/>
            <a:ext cx="1800200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336360" y="1362742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(sx1, sy1)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1136560" y="3352930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(sx2, sy2)</a:t>
            </a:r>
            <a:endParaRPr lang="ko-KR" altLang="en-US" sz="16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2373" y="1973412"/>
            <a:ext cx="1369326" cy="1956180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stCxn id="7" idx="2"/>
          </p:cNvCxnSpPr>
          <p:nvPr/>
        </p:nvCxnSpPr>
        <p:spPr>
          <a:xfrm>
            <a:off x="9834253" y="1701296"/>
            <a:ext cx="304184" cy="503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 flipV="1">
            <a:off x="10776520" y="3151955"/>
            <a:ext cx="360040" cy="2050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102361" y="4063882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(dx1, dy1)</a:t>
            </a:r>
            <a:endParaRPr lang="ko-KR" altLang="en-US" sz="1600" dirty="0"/>
          </a:p>
        </p:txBody>
      </p:sp>
      <p:cxnSp>
        <p:nvCxnSpPr>
          <p:cNvPr id="22" name="직선 화살표 연결선 21"/>
          <p:cNvCxnSpPr>
            <a:stCxn id="20" idx="2"/>
          </p:cNvCxnSpPr>
          <p:nvPr/>
        </p:nvCxnSpPr>
        <p:spPr>
          <a:xfrm flipH="1">
            <a:off x="9562373" y="4402436"/>
            <a:ext cx="60323" cy="3723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411364" y="5800968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(dx2, dy2)</a:t>
            </a:r>
            <a:endParaRPr lang="ko-KR" altLang="en-US" sz="1600" dirty="0"/>
          </a:p>
        </p:txBody>
      </p:sp>
      <p:cxnSp>
        <p:nvCxnSpPr>
          <p:cNvPr id="27" name="직선 화살표 연결선 26"/>
          <p:cNvCxnSpPr>
            <a:stCxn id="23" idx="0"/>
          </p:cNvCxnSpPr>
          <p:nvPr/>
        </p:nvCxnSpPr>
        <p:spPr>
          <a:xfrm flipV="1">
            <a:off x="10931699" y="5566922"/>
            <a:ext cx="430874" cy="234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329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0000"/>
                </a:solidFill>
              </a:rPr>
              <a:t>paintComponent</a:t>
            </a:r>
            <a:r>
              <a:rPr lang="en-US" altLang="ko-KR" dirty="0">
                <a:solidFill>
                  <a:srgbClr val="000000"/>
                </a:solidFill>
              </a:rPr>
              <a:t>() </a:t>
            </a:r>
            <a:r>
              <a:rPr lang="ko-KR" altLang="en-US" dirty="0" err="1">
                <a:solidFill>
                  <a:srgbClr val="000000"/>
                </a:solidFill>
              </a:rPr>
              <a:t>오버라이딩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기존의 스윙 컴포넌트의 </a:t>
            </a:r>
            <a:r>
              <a:rPr lang="ko-KR" altLang="en-US" dirty="0" smtClean="0"/>
              <a:t>모양과 다르게 자신만의 모양으로 그리려면 </a:t>
            </a:r>
            <a:r>
              <a:rPr lang="ko-KR" altLang="en-US" dirty="0" err="1"/>
              <a:t>오버라이딩을</a:t>
            </a:r>
            <a:r>
              <a:rPr lang="ko-KR" altLang="en-US" dirty="0"/>
              <a:t> 하면 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접근</a:t>
            </a:r>
            <a:r>
              <a:rPr lang="en-US" altLang="ko-KR" dirty="0"/>
              <a:t> </a:t>
            </a:r>
            <a:r>
              <a:rPr lang="ko-KR" altLang="en-US" dirty="0"/>
              <a:t>지정자는 축소는 안되고 확대는 </a:t>
            </a:r>
            <a:r>
              <a:rPr lang="ko-KR" altLang="en-US" dirty="0" smtClean="0"/>
              <a:t>가능함을 상기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343472" y="2488828"/>
            <a:ext cx="6984776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class </a:t>
            </a:r>
            <a:r>
              <a:rPr lang="en-US" altLang="ko-KR" sz="1800" dirty="0" err="1"/>
              <a:t>MyComponent</a:t>
            </a:r>
            <a:r>
              <a:rPr lang="en-US" altLang="ko-KR" sz="1800" dirty="0"/>
              <a:t> extends JXXX { // JXXX</a:t>
            </a:r>
            <a:r>
              <a:rPr lang="ko-KR" altLang="en-US" sz="1800" dirty="0"/>
              <a:t>는 기존의 스윙 컴포넌트</a:t>
            </a:r>
          </a:p>
          <a:p>
            <a:pPr defTabSz="180000"/>
            <a:r>
              <a:rPr lang="en-US" altLang="ko-KR" sz="1800" dirty="0" smtClean="0"/>
              <a:t>				...</a:t>
            </a:r>
            <a:endParaRPr lang="en-US" altLang="ko-KR" sz="1800" dirty="0"/>
          </a:p>
          <a:p>
            <a:pPr defTabSz="180000"/>
            <a:r>
              <a:rPr lang="en-US" altLang="ko-KR" sz="1800" dirty="0" smtClean="0"/>
              <a:t>	public </a:t>
            </a:r>
            <a:r>
              <a:rPr lang="en-US" altLang="ko-KR" sz="1800" dirty="0"/>
              <a:t>void </a:t>
            </a:r>
            <a:r>
              <a:rPr lang="en-US" altLang="ko-KR" sz="1800" dirty="0" err="1"/>
              <a:t>paintComponent</a:t>
            </a:r>
            <a:r>
              <a:rPr lang="en-US" altLang="ko-KR" sz="1800" dirty="0"/>
              <a:t>(Graphics g) { // </a:t>
            </a:r>
            <a:r>
              <a:rPr lang="ko-KR" altLang="en-US" sz="1800" dirty="0" err="1" smtClean="0"/>
              <a:t>오버라이딩</a:t>
            </a:r>
            <a:endParaRPr lang="en-US" altLang="ko-KR" sz="1800" dirty="0" smtClean="0"/>
          </a:p>
          <a:p>
            <a:pPr defTabSz="180000"/>
            <a:endParaRPr lang="ko-KR" altLang="en-US" sz="1800" dirty="0"/>
          </a:p>
          <a:p>
            <a:pPr defTabSz="180000"/>
            <a:r>
              <a:rPr lang="en-US" altLang="ko-KR" sz="1800" dirty="0" smtClean="0"/>
              <a:t>		... </a:t>
            </a:r>
            <a:r>
              <a:rPr lang="ko-KR" altLang="en-US" sz="1800" dirty="0"/>
              <a:t>필요한 코드 작성 </a:t>
            </a:r>
            <a:r>
              <a:rPr lang="en-US" altLang="ko-KR" sz="1800" dirty="0" smtClean="0"/>
              <a:t>...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 smtClean="0"/>
              <a:t>	}</a:t>
            </a:r>
            <a:endParaRPr lang="en-US" altLang="ko-KR" sz="1800" dirty="0"/>
          </a:p>
          <a:p>
            <a:pPr defTabSz="180000"/>
            <a:r>
              <a:rPr lang="en-US" altLang="ko-KR" sz="1800" dirty="0" smtClean="0"/>
              <a:t>}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51930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로딩</a:t>
            </a:r>
            <a:r>
              <a:rPr lang="en-US" altLang="ko-KR" dirty="0"/>
              <a:t>: Image </a:t>
            </a:r>
            <a:r>
              <a:rPr lang="ko-KR" altLang="en-US" dirty="0"/>
              <a:t>객체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다음은 이미지 파일을 로딩하여 </a:t>
            </a:r>
            <a:r>
              <a:rPr lang="en-US" altLang="ko-KR" dirty="0"/>
              <a:t>Image </a:t>
            </a:r>
            <a:r>
              <a:rPr lang="ko-KR" altLang="en-US" dirty="0"/>
              <a:t>객체를 생성하는 코드임</a:t>
            </a:r>
            <a:endParaRPr lang="en-US" altLang="ko-KR" dirty="0"/>
          </a:p>
          <a:p>
            <a:endParaRPr lang="en-US" altLang="ko-KR" dirty="0"/>
          </a:p>
          <a:p>
            <a:pPr>
              <a:spcBef>
                <a:spcPts val="1000"/>
              </a:spcBef>
            </a:pPr>
            <a:endParaRPr lang="en-US" altLang="ko-KR" dirty="0"/>
          </a:p>
          <a:p>
            <a:pPr lvl="1"/>
            <a:r>
              <a:rPr lang="en-US" altLang="ko-KR" dirty="0" err="1"/>
              <a:t>ImageIcon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2"/>
            <a:r>
              <a:rPr lang="en-US" altLang="ko-KR" dirty="0"/>
              <a:t>Icon </a:t>
            </a:r>
            <a:r>
              <a:rPr lang="ko-KR" altLang="en-US" dirty="0"/>
              <a:t>인터페이스를 구현하는 클래스</a:t>
            </a:r>
            <a:endParaRPr lang="en-US" altLang="ko-KR" dirty="0"/>
          </a:p>
          <a:p>
            <a:pPr lvl="2"/>
            <a:r>
              <a:rPr lang="en-US" altLang="ko-KR" dirty="0" err="1"/>
              <a:t>ImageIcon</a:t>
            </a:r>
            <a:r>
              <a:rPr lang="en-US" altLang="ko-KR" dirty="0"/>
              <a:t> </a:t>
            </a:r>
            <a:r>
              <a:rPr lang="ko-KR" altLang="en-US" dirty="0"/>
              <a:t>객체의 생성은 파일로부터 이미지 데이터를 로딩하여 간편하게 이루어질</a:t>
            </a:r>
            <a:r>
              <a:rPr lang="en-US" altLang="ko-KR" dirty="0"/>
              <a:t> </a:t>
            </a:r>
            <a:r>
              <a:rPr lang="ko-KR" altLang="en-US" dirty="0"/>
              <a:t>수 있음 </a:t>
            </a:r>
            <a:endParaRPr lang="en-US" altLang="ko-KR" dirty="0"/>
          </a:p>
          <a:p>
            <a:pPr lvl="1"/>
            <a:r>
              <a:rPr lang="en-US" altLang="ko-KR" dirty="0"/>
              <a:t>Image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2"/>
            <a:r>
              <a:rPr lang="ko-KR" altLang="en-US" dirty="0"/>
              <a:t>이미지 데이터</a:t>
            </a:r>
            <a:r>
              <a:rPr lang="en-US" altLang="ko-KR" dirty="0"/>
              <a:t>(</a:t>
            </a:r>
            <a:r>
              <a:rPr lang="ko-KR" altLang="en-US" dirty="0"/>
              <a:t>픽셀 값</a:t>
            </a:r>
            <a:r>
              <a:rPr lang="en-US" altLang="ko-KR" dirty="0"/>
              <a:t>, </a:t>
            </a:r>
            <a:r>
              <a:rPr lang="ko-KR" altLang="en-US" dirty="0"/>
              <a:t>이미지 크기 등</a:t>
            </a:r>
            <a:r>
              <a:rPr lang="en-US" altLang="ko-KR" dirty="0"/>
              <a:t>)</a:t>
            </a:r>
            <a:r>
              <a:rPr lang="ko-KR" altLang="en-US" dirty="0"/>
              <a:t>를 관리하는 추상 클래스</a:t>
            </a:r>
            <a:endParaRPr lang="en-US" altLang="ko-KR" dirty="0"/>
          </a:p>
          <a:p>
            <a:pPr lvl="2"/>
            <a:r>
              <a:rPr lang="en-US" altLang="ko-KR" dirty="0"/>
              <a:t>Icon</a:t>
            </a:r>
            <a:r>
              <a:rPr lang="ko-KR" altLang="en-US" dirty="0"/>
              <a:t>과는 다르게 크기 조절과 저장이 가능함</a:t>
            </a:r>
            <a:endParaRPr lang="en-US" altLang="ko-KR" dirty="0"/>
          </a:p>
          <a:p>
            <a:pPr lvl="2"/>
            <a:r>
              <a:rPr lang="en-US" altLang="ko-KR" dirty="0"/>
              <a:t>Image </a:t>
            </a:r>
            <a:r>
              <a:rPr lang="ko-KR" altLang="en-US" dirty="0"/>
              <a:t>객체는 </a:t>
            </a:r>
            <a:r>
              <a:rPr lang="en-US" altLang="ko-KR" dirty="0"/>
              <a:t>Icon</a:t>
            </a:r>
            <a:r>
              <a:rPr lang="ko-KR" altLang="en-US" dirty="0"/>
              <a:t>의 </a:t>
            </a:r>
            <a:r>
              <a:rPr lang="en-US" altLang="ko-KR" dirty="0" err="1"/>
              <a:t>getImage</a:t>
            </a:r>
            <a:r>
              <a:rPr lang="en-US" altLang="ko-KR" dirty="0"/>
              <a:t>()</a:t>
            </a:r>
            <a:r>
              <a:rPr lang="ko-KR" altLang="en-US" dirty="0"/>
              <a:t>를 이용하면 얻을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7488" y="1988840"/>
            <a:ext cx="604867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dirty="0" smtClean="0"/>
              <a:t>//</a:t>
            </a:r>
            <a:r>
              <a:rPr lang="ko-KR" altLang="en-US" sz="1800" dirty="0" smtClean="0"/>
              <a:t>그리고자 하는 이미지가 </a:t>
            </a:r>
            <a:r>
              <a:rPr lang="en-US" altLang="ko-KR" sz="1800" dirty="0" smtClean="0"/>
              <a:t>“image/image0.jpg”</a:t>
            </a:r>
            <a:r>
              <a:rPr lang="ko-KR" altLang="en-US" sz="1800" dirty="0" smtClean="0"/>
              <a:t>인 경우</a:t>
            </a:r>
            <a:endParaRPr lang="en-US" altLang="ko-KR" sz="1800" dirty="0" smtClean="0"/>
          </a:p>
          <a:p>
            <a:r>
              <a:rPr lang="en-US" altLang="ko-KR" sz="1800" dirty="0" err="1" smtClean="0"/>
              <a:t>ImageIcon</a:t>
            </a:r>
            <a:r>
              <a:rPr lang="en-US" altLang="ko-KR" sz="1800" dirty="0" smtClean="0"/>
              <a:t> icon = new </a:t>
            </a:r>
            <a:r>
              <a:rPr lang="en-US" altLang="ko-KR" sz="1800" dirty="0" err="1" smtClean="0"/>
              <a:t>ImageIcon</a:t>
            </a:r>
            <a:r>
              <a:rPr lang="en-US" altLang="ko-KR" sz="1800" dirty="0" smtClean="0"/>
              <a:t>(“image/image0.jpg”);</a:t>
            </a:r>
          </a:p>
          <a:p>
            <a:r>
              <a:rPr lang="en-US" altLang="ko-KR" sz="1800" b="1" dirty="0" smtClean="0"/>
              <a:t>Image </a:t>
            </a:r>
            <a:r>
              <a:rPr lang="en-US" altLang="ko-KR" sz="1800" b="1" dirty="0" err="1" smtClean="0"/>
              <a:t>img</a:t>
            </a:r>
            <a:r>
              <a:rPr lang="en-US" altLang="ko-KR" sz="1800" b="1" dirty="0" smtClean="0"/>
              <a:t> = </a:t>
            </a:r>
            <a:r>
              <a:rPr lang="en-US" altLang="ko-KR" sz="1800" b="1" dirty="0" err="1" smtClean="0"/>
              <a:t>icon.getImage</a:t>
            </a:r>
            <a:r>
              <a:rPr lang="en-US" altLang="ko-KR" sz="1800" b="1" dirty="0" smtClean="0"/>
              <a:t>();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3418139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그리기 샘플 코드</a:t>
            </a:r>
            <a:r>
              <a:rPr lang="en-US" altLang="ko-KR" sz="2400" dirty="0"/>
              <a:t>(1/3)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원본 이미지를 </a:t>
            </a:r>
            <a:r>
              <a:rPr lang="en-US" altLang="ko-KR" dirty="0"/>
              <a:t>(20,20) </a:t>
            </a:r>
            <a:r>
              <a:rPr lang="ko-KR" altLang="en-US" dirty="0"/>
              <a:t>위치에 원본 크기로 그리기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이미지의 크기가 고정됨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>
              <a:spcBef>
                <a:spcPts val="4000"/>
              </a:spcBef>
            </a:pPr>
            <a:r>
              <a:rPr lang="ko-KR" altLang="en-US" dirty="0"/>
              <a:t>원본 이미지를 </a:t>
            </a:r>
            <a:r>
              <a:rPr lang="en-US" altLang="ko-KR" dirty="0"/>
              <a:t>100x100 </a:t>
            </a:r>
            <a:r>
              <a:rPr lang="ko-KR" altLang="en-US" dirty="0"/>
              <a:t>크기로 조절하여 그리기</a:t>
            </a:r>
            <a:endParaRPr lang="en-US" altLang="ko-KR" dirty="0"/>
          </a:p>
          <a:p>
            <a:pPr lvl="1"/>
            <a:r>
              <a:rPr lang="en-US" altLang="ko-KR" dirty="0"/>
              <a:t>(20, 20) </a:t>
            </a:r>
            <a:r>
              <a:rPr lang="ko-KR" altLang="en-US" dirty="0"/>
              <a:t>위치에 이미지가 </a:t>
            </a:r>
            <a:r>
              <a:rPr lang="en-US" altLang="ko-KR" dirty="0"/>
              <a:t>100x100</a:t>
            </a:r>
            <a:r>
              <a:rPr lang="ko-KR" altLang="en-US" dirty="0"/>
              <a:t>에 맞게 확대 또는 축소됨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75520" y="2420888"/>
            <a:ext cx="4412207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dirty="0" smtClean="0"/>
              <a:t>public void </a:t>
            </a:r>
            <a:r>
              <a:rPr lang="en-US" altLang="ko-KR" sz="1800" dirty="0" err="1" smtClean="0"/>
              <a:t>paintComponent</a:t>
            </a:r>
            <a:r>
              <a:rPr lang="en-US" altLang="ko-KR" sz="1800" dirty="0" smtClean="0"/>
              <a:t>(Graphics g) {</a:t>
            </a:r>
          </a:p>
          <a:p>
            <a:r>
              <a:rPr lang="en-US" altLang="ko-KR" sz="1800" b="1" dirty="0" smtClean="0"/>
              <a:t>    </a:t>
            </a:r>
            <a:r>
              <a:rPr lang="en-US" altLang="ko-KR" sz="1800" dirty="0" err="1" smtClean="0"/>
              <a:t>super.paintComponent</a:t>
            </a:r>
            <a:r>
              <a:rPr lang="en-US" altLang="ko-KR" sz="1800" dirty="0" smtClean="0"/>
              <a:t>(g</a:t>
            </a:r>
            <a:r>
              <a:rPr lang="en-US" altLang="ko-KR" sz="1800" dirty="0"/>
              <a:t>);</a:t>
            </a:r>
          </a:p>
          <a:p>
            <a:r>
              <a:rPr lang="en-US" altLang="ko-KR" sz="1800" dirty="0" smtClean="0"/>
              <a:t>    </a:t>
            </a:r>
            <a:r>
              <a:rPr lang="en-US" altLang="ko-KR" sz="1800" b="1" dirty="0" err="1" smtClean="0"/>
              <a:t>g.drawImage</a:t>
            </a:r>
            <a:r>
              <a:rPr lang="en-US" altLang="ko-KR" sz="1800" b="1" dirty="0" smtClean="0"/>
              <a:t>(</a:t>
            </a:r>
            <a:r>
              <a:rPr lang="en-US" altLang="ko-KR" sz="1800" b="1" dirty="0" err="1" smtClean="0"/>
              <a:t>img</a:t>
            </a:r>
            <a:r>
              <a:rPr lang="en-US" altLang="ko-KR" sz="1800" b="1" dirty="0" smtClean="0"/>
              <a:t>, 20, 20, this);</a:t>
            </a:r>
          </a:p>
          <a:p>
            <a:r>
              <a:rPr lang="en-US" altLang="ko-KR" sz="1800" dirty="0" smtClean="0"/>
              <a:t>}</a:t>
            </a:r>
            <a:endParaRPr lang="ko-KR" alt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1775520" y="5013176"/>
            <a:ext cx="5720465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dirty="0" smtClean="0"/>
              <a:t>public void </a:t>
            </a:r>
            <a:r>
              <a:rPr lang="en-US" altLang="ko-KR" sz="1800" dirty="0" err="1" smtClean="0"/>
              <a:t>paintComponent</a:t>
            </a:r>
            <a:r>
              <a:rPr lang="en-US" altLang="ko-KR" sz="1800" dirty="0" smtClean="0"/>
              <a:t>(Graphics g) {</a:t>
            </a:r>
          </a:p>
          <a:p>
            <a:r>
              <a:rPr lang="en-US" altLang="ko-KR" sz="1800" dirty="0" smtClean="0"/>
              <a:t>    </a:t>
            </a:r>
            <a:r>
              <a:rPr lang="en-US" altLang="ko-KR" sz="1800" dirty="0" err="1" smtClean="0"/>
              <a:t>super.paintComponent</a:t>
            </a:r>
            <a:r>
              <a:rPr lang="en-US" altLang="ko-KR" sz="1800" dirty="0" smtClean="0"/>
              <a:t>(g</a:t>
            </a:r>
            <a:r>
              <a:rPr lang="en-US" altLang="ko-KR" sz="1800" dirty="0"/>
              <a:t>);</a:t>
            </a:r>
          </a:p>
          <a:p>
            <a:r>
              <a:rPr lang="en-US" altLang="ko-KR" sz="1800" dirty="0" smtClean="0"/>
              <a:t>    </a:t>
            </a:r>
            <a:r>
              <a:rPr lang="en-US" altLang="ko-KR" sz="1800" b="1" dirty="0" err="1" smtClean="0"/>
              <a:t>g.drawImage</a:t>
            </a:r>
            <a:r>
              <a:rPr lang="en-US" altLang="ko-KR" sz="1800" b="1" dirty="0" smtClean="0"/>
              <a:t>(</a:t>
            </a:r>
            <a:r>
              <a:rPr lang="en-US" altLang="ko-KR" sz="1800" b="1" dirty="0" err="1" smtClean="0"/>
              <a:t>img</a:t>
            </a:r>
            <a:r>
              <a:rPr lang="en-US" altLang="ko-KR" sz="1800" b="1" dirty="0" smtClean="0"/>
              <a:t>, 20, 20, 100, 100, this);</a:t>
            </a:r>
          </a:p>
          <a:p>
            <a:r>
              <a:rPr lang="en-US" altLang="ko-KR" sz="1800" dirty="0" smtClean="0"/>
              <a:t>}</a:t>
            </a:r>
            <a:endParaRPr lang="ko-KR" altLang="en-US" sz="1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655" y="1260261"/>
            <a:ext cx="1660961" cy="267861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l="6124" t="23886" r="15840" b="6220"/>
          <a:stretch/>
        </p:blipFill>
        <p:spPr>
          <a:xfrm>
            <a:off x="8298546" y="1700808"/>
            <a:ext cx="1296144" cy="187220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364324" y="4988154"/>
            <a:ext cx="1800200" cy="1321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904312" y="4277202"/>
            <a:ext cx="83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(20, 20)</a:t>
            </a:r>
            <a:endParaRPr lang="ko-KR" altLang="en-US" sz="1600" dirty="0"/>
          </a:p>
        </p:txBody>
      </p:sp>
      <p:cxnSp>
        <p:nvCxnSpPr>
          <p:cNvPr id="11" name="직선 화살표 연결선 10"/>
          <p:cNvCxnSpPr>
            <a:stCxn id="10" idx="2"/>
          </p:cNvCxnSpPr>
          <p:nvPr/>
        </p:nvCxnSpPr>
        <p:spPr>
          <a:xfrm>
            <a:off x="9322055" y="4615756"/>
            <a:ext cx="42270" cy="3723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오른쪽 중괄호 12"/>
          <p:cNvSpPr/>
          <p:nvPr/>
        </p:nvSpPr>
        <p:spPr>
          <a:xfrm>
            <a:off x="11164524" y="4988154"/>
            <a:ext cx="206035" cy="1321166"/>
          </a:xfrm>
          <a:prstGeom prst="rightBrac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1352584" y="5464006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100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9938052" y="4442450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100</a:t>
            </a:r>
            <a:endParaRPr lang="ko-KR" altLang="en-US" sz="1600" dirty="0"/>
          </a:p>
        </p:txBody>
      </p:sp>
      <p:sp>
        <p:nvSpPr>
          <p:cNvPr id="16" name="오른쪽 중괄호 15"/>
          <p:cNvSpPr/>
          <p:nvPr/>
        </p:nvSpPr>
        <p:spPr>
          <a:xfrm rot="5400000" flipH="1" flipV="1">
            <a:off x="10152919" y="3981463"/>
            <a:ext cx="252000" cy="1806018"/>
          </a:xfrm>
          <a:prstGeom prst="rightBrace">
            <a:avLst>
              <a:gd name="adj1" fmla="val 8333"/>
              <a:gd name="adj2" fmla="val 47668"/>
            </a:avLst>
          </a:prstGeom>
          <a:ln>
            <a:solidFill>
              <a:srgbClr val="FF0000"/>
            </a:solidFill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653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이미지 그리기 샘플 코드</a:t>
            </a:r>
            <a:r>
              <a:rPr lang="en-US" altLang="ko-KR" sz="2400" dirty="0">
                <a:solidFill>
                  <a:srgbClr val="000000"/>
                </a:solidFill>
              </a:rPr>
              <a:t>(2/3)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원본 이미지를 패널에 꽉 차도록 그리기</a:t>
            </a:r>
            <a:endParaRPr lang="en-US" altLang="ko-KR" dirty="0"/>
          </a:p>
          <a:p>
            <a:pPr lvl="1"/>
            <a:r>
              <a:rPr lang="en-US" altLang="ko-KR" sz="2200" dirty="0" err="1"/>
              <a:t>JPanel</a:t>
            </a:r>
            <a:r>
              <a:rPr lang="ko-KR" altLang="en-US" sz="2200" dirty="0"/>
              <a:t>의 크기가 변할 때마다 이미지의 크기도 따라서 변함</a:t>
            </a:r>
            <a:endParaRPr lang="en-US" altLang="ko-KR" sz="2200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47527" y="2466762"/>
            <a:ext cx="6896677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dirty="0" smtClean="0"/>
              <a:t>Class </a:t>
            </a:r>
            <a:r>
              <a:rPr lang="en-US" altLang="ko-KR" sz="1800" dirty="0" err="1" smtClean="0"/>
              <a:t>MyPanel</a:t>
            </a:r>
            <a:r>
              <a:rPr lang="en-US" altLang="ko-KR" sz="1800" dirty="0" smtClean="0"/>
              <a:t> extends </a:t>
            </a:r>
            <a:r>
              <a:rPr lang="en-US" altLang="ko-KR" sz="1800" dirty="0" err="1" smtClean="0"/>
              <a:t>JPanel</a:t>
            </a:r>
            <a:r>
              <a:rPr lang="en-US" altLang="ko-KR" sz="1800" dirty="0" smtClean="0"/>
              <a:t> {</a:t>
            </a:r>
          </a:p>
          <a:p>
            <a:r>
              <a:rPr lang="en-US" altLang="ko-KR" sz="1800" dirty="0"/>
              <a:t>	</a:t>
            </a:r>
            <a:r>
              <a:rPr lang="en-US" altLang="ko-KR" sz="1800" dirty="0" smtClean="0"/>
              <a:t>public void </a:t>
            </a:r>
            <a:r>
              <a:rPr lang="en-US" altLang="ko-KR" sz="1800" dirty="0" err="1" smtClean="0"/>
              <a:t>paintComponent</a:t>
            </a:r>
            <a:r>
              <a:rPr lang="en-US" altLang="ko-KR" sz="1800" dirty="0" smtClean="0"/>
              <a:t>(Graphics g) {</a:t>
            </a:r>
          </a:p>
          <a:p>
            <a:r>
              <a:rPr lang="en-US" altLang="ko-KR" sz="1800" dirty="0" smtClean="0"/>
              <a:t>	    </a:t>
            </a:r>
            <a:r>
              <a:rPr lang="en-US" altLang="ko-KR" sz="1800" dirty="0" err="1" smtClean="0"/>
              <a:t>super.paintComponent</a:t>
            </a:r>
            <a:r>
              <a:rPr lang="en-US" altLang="ko-KR" sz="1800" dirty="0" smtClean="0"/>
              <a:t>(g</a:t>
            </a:r>
            <a:r>
              <a:rPr lang="en-US" altLang="ko-KR" sz="1800" dirty="0"/>
              <a:t>);</a:t>
            </a:r>
          </a:p>
          <a:p>
            <a:r>
              <a:rPr lang="en-US" altLang="ko-KR" sz="1800" dirty="0" smtClean="0"/>
              <a:t>	    </a:t>
            </a:r>
            <a:r>
              <a:rPr lang="en-US" altLang="ko-KR" sz="1800" b="1" dirty="0" err="1" smtClean="0"/>
              <a:t>g.drawImage</a:t>
            </a:r>
            <a:r>
              <a:rPr lang="en-US" altLang="ko-KR" sz="1800" b="1" dirty="0" smtClean="0"/>
              <a:t>(</a:t>
            </a:r>
            <a:r>
              <a:rPr lang="en-US" altLang="ko-KR" sz="1800" b="1" dirty="0" err="1" smtClean="0"/>
              <a:t>img</a:t>
            </a:r>
            <a:r>
              <a:rPr lang="en-US" altLang="ko-KR" sz="1800" b="1" dirty="0" smtClean="0"/>
              <a:t>, 0, 0, </a:t>
            </a:r>
            <a:r>
              <a:rPr lang="en-US" altLang="ko-KR" sz="1800" b="1" dirty="0" err="1" smtClean="0"/>
              <a:t>getWidth</a:t>
            </a:r>
            <a:r>
              <a:rPr lang="en-US" altLang="ko-KR" sz="1800" b="1" dirty="0" smtClean="0"/>
              <a:t>(), </a:t>
            </a:r>
            <a:r>
              <a:rPr lang="en-US" altLang="ko-KR" sz="1800" b="1" dirty="0" err="1" smtClean="0"/>
              <a:t>getHeight</a:t>
            </a:r>
            <a:r>
              <a:rPr lang="en-US" altLang="ko-KR" sz="1800" b="1" dirty="0" smtClean="0"/>
              <a:t>(), this);</a:t>
            </a:r>
          </a:p>
          <a:p>
            <a:r>
              <a:rPr lang="en-US" altLang="ko-KR" sz="1800" dirty="0" smtClean="0"/>
              <a:t>	}</a:t>
            </a:r>
          </a:p>
          <a:p>
            <a:r>
              <a:rPr lang="en-US" altLang="ko-KR" sz="1800" dirty="0"/>
              <a:t>}</a:t>
            </a:r>
            <a:endParaRPr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4404077"/>
            <a:ext cx="1522703" cy="24092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4810088"/>
            <a:ext cx="3368285" cy="13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276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이미지 그리기 샘플 코드</a:t>
            </a:r>
            <a:r>
              <a:rPr lang="en-US" altLang="ko-KR" sz="2400" dirty="0">
                <a:solidFill>
                  <a:srgbClr val="000000"/>
                </a:solidFill>
              </a:rPr>
              <a:t>(3/3)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원본 이미지의 일부분을 크기 조절하여 그리기</a:t>
            </a:r>
            <a:endParaRPr lang="en-US" altLang="ko-KR" dirty="0"/>
          </a:p>
          <a:p>
            <a:pPr lvl="1"/>
            <a:r>
              <a:rPr lang="ko-KR" altLang="en-US" dirty="0"/>
              <a:t>다음 코드는 원본</a:t>
            </a:r>
            <a:r>
              <a:rPr lang="en-US" altLang="ko-KR" dirty="0"/>
              <a:t> </a:t>
            </a:r>
            <a:r>
              <a:rPr lang="ko-KR" altLang="en-US" dirty="0"/>
              <a:t>이미지의 </a:t>
            </a:r>
            <a:r>
              <a:rPr lang="en-US" altLang="ko-KR" dirty="0"/>
              <a:t>(100, 50)</a:t>
            </a:r>
            <a:r>
              <a:rPr lang="ko-KR" altLang="en-US" dirty="0"/>
              <a:t>에서 </a:t>
            </a:r>
            <a:r>
              <a:rPr lang="en-US" altLang="ko-KR" dirty="0"/>
              <a:t>(200,200) </a:t>
            </a:r>
            <a:r>
              <a:rPr lang="ko-KR" altLang="en-US" dirty="0"/>
              <a:t>사각형 부분을 </a:t>
            </a:r>
            <a:r>
              <a:rPr lang="en-US" altLang="ko-KR" dirty="0" err="1"/>
              <a:t>JPanel</a:t>
            </a:r>
            <a:r>
              <a:rPr lang="ko-KR" altLang="en-US" dirty="0"/>
              <a:t>의 </a:t>
            </a:r>
            <a:r>
              <a:rPr lang="en-US" altLang="ko-KR" dirty="0"/>
              <a:t>(20,20)</a:t>
            </a:r>
            <a:r>
              <a:rPr lang="ko-KR" altLang="en-US" dirty="0"/>
              <a:t>에서 </a:t>
            </a:r>
            <a:r>
              <a:rPr lang="en-US" altLang="ko-KR" dirty="0"/>
              <a:t>(250,100) </a:t>
            </a:r>
            <a:r>
              <a:rPr lang="ko-KR" altLang="en-US" dirty="0"/>
              <a:t>영역에 맞게 그림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47528" y="2780928"/>
            <a:ext cx="6014472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dirty="0" smtClean="0"/>
              <a:t>public void </a:t>
            </a:r>
            <a:r>
              <a:rPr lang="en-US" altLang="ko-KR" sz="1800" dirty="0" err="1" smtClean="0"/>
              <a:t>paintComponent</a:t>
            </a:r>
            <a:r>
              <a:rPr lang="en-US" altLang="ko-KR" sz="1800" dirty="0" smtClean="0"/>
              <a:t>(Graphics g) {</a:t>
            </a:r>
          </a:p>
          <a:p>
            <a:r>
              <a:rPr lang="en-US" altLang="ko-KR" sz="1800" dirty="0" smtClean="0"/>
              <a:t>    </a:t>
            </a:r>
            <a:r>
              <a:rPr lang="en-US" altLang="ko-KR" sz="1800" dirty="0" err="1" smtClean="0"/>
              <a:t>super.paintComponent</a:t>
            </a:r>
            <a:r>
              <a:rPr lang="en-US" altLang="ko-KR" sz="1800" dirty="0" smtClean="0"/>
              <a:t>(g</a:t>
            </a:r>
            <a:r>
              <a:rPr lang="en-US" altLang="ko-KR" sz="1800" dirty="0"/>
              <a:t>);</a:t>
            </a:r>
          </a:p>
          <a:p>
            <a:r>
              <a:rPr lang="en-US" altLang="ko-KR" sz="1800" dirty="0" smtClean="0"/>
              <a:t>    </a:t>
            </a:r>
            <a:r>
              <a:rPr lang="en-US" altLang="ko-KR" sz="1800" b="1" dirty="0" err="1" smtClean="0"/>
              <a:t>g.drawImage</a:t>
            </a:r>
            <a:r>
              <a:rPr lang="en-US" altLang="ko-KR" sz="1800" b="1" dirty="0" smtClean="0"/>
              <a:t>(</a:t>
            </a:r>
            <a:r>
              <a:rPr lang="en-US" altLang="ko-KR" sz="1800" b="1" dirty="0" err="1" smtClean="0"/>
              <a:t>img</a:t>
            </a:r>
            <a:r>
              <a:rPr lang="en-US" altLang="ko-KR" sz="1800" b="1" dirty="0" smtClean="0"/>
              <a:t>, 20,20,250,100,100,50,200,200, this);</a:t>
            </a:r>
          </a:p>
          <a:p>
            <a:r>
              <a:rPr lang="en-US" altLang="ko-KR" sz="1800" dirty="0" smtClean="0"/>
              <a:t>}</a:t>
            </a:r>
            <a:endParaRPr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72" y="4088313"/>
            <a:ext cx="2885522" cy="24925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4174226"/>
            <a:ext cx="1752022" cy="250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366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44" y="2883024"/>
            <a:ext cx="2765260" cy="38100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예제 </a:t>
            </a:r>
            <a:r>
              <a:rPr lang="en-US" altLang="ko-KR" dirty="0" smtClean="0">
                <a:solidFill>
                  <a:schemeClr val="accent2"/>
                </a:solidFill>
              </a:rPr>
              <a:t>12-6</a:t>
            </a:r>
            <a:r>
              <a:rPr lang="ko-KR" altLang="en-US" dirty="0" smtClean="0">
                <a:solidFill>
                  <a:schemeClr val="accent2"/>
                </a:solidFill>
              </a:rPr>
              <a:t> </a:t>
            </a:r>
            <a:r>
              <a:rPr lang="en-US" altLang="ko-KR" dirty="0" smtClean="0">
                <a:solidFill>
                  <a:schemeClr val="accent2"/>
                </a:solidFill>
              </a:rPr>
              <a:t>: </a:t>
            </a:r>
            <a:r>
              <a:rPr lang="ko-KR" altLang="en-US" dirty="0" smtClean="0">
                <a:solidFill>
                  <a:schemeClr val="accent2"/>
                </a:solidFill>
              </a:rPr>
              <a:t>이미지 그리기</a:t>
            </a:r>
            <a:r>
              <a:rPr lang="en-US" altLang="ko-KR" sz="2400" dirty="0">
                <a:solidFill>
                  <a:schemeClr val="accent2"/>
                </a:solidFill>
              </a:rPr>
              <a:t>(1/3)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rot="5400000">
            <a:off x="5638516" y="2590336"/>
            <a:ext cx="857256" cy="5715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81459" y="2233146"/>
            <a:ext cx="797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(20,20)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2048675" y="1328302"/>
            <a:ext cx="83678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JPanel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상속받아 </a:t>
            </a:r>
            <a:r>
              <a:rPr lang="en-US" altLang="ko-KR" sz="20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MyPanel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만들고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아래의 그림과 같이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"images/image0.jpg"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파일의 이미지를 패널의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(20, 20)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위치에 원본 크기로 그리는 프로그램을 작성하라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86904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예제 </a:t>
            </a:r>
            <a:r>
              <a:rPr lang="en-US" altLang="ko-KR" dirty="0">
                <a:solidFill>
                  <a:srgbClr val="000000"/>
                </a:solidFill>
              </a:rPr>
              <a:t>12-6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: </a:t>
            </a:r>
            <a:r>
              <a:rPr lang="ko-KR" altLang="en-US" dirty="0">
                <a:solidFill>
                  <a:srgbClr val="000000"/>
                </a:solidFill>
              </a:rPr>
              <a:t>이미지 그리기</a:t>
            </a:r>
            <a:r>
              <a:rPr lang="en-US" altLang="ko-KR" sz="2400" dirty="0">
                <a:solidFill>
                  <a:srgbClr val="000000"/>
                </a:solidFill>
              </a:rPr>
              <a:t>(2/3)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209800" y="1987540"/>
            <a:ext cx="7328724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javax.swing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java.awt</a:t>
            </a:r>
            <a:r>
              <a:rPr lang="en-US" altLang="ko-KR" sz="1800" dirty="0"/>
              <a:t>.*;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b="1" dirty="0"/>
              <a:t>public class GraphicsDrawImageEx1 extends </a:t>
            </a:r>
            <a:r>
              <a:rPr lang="en-US" altLang="ko-KR" sz="1800" b="1" dirty="0" err="1"/>
              <a:t>JFrame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private </a:t>
            </a:r>
            <a:r>
              <a:rPr lang="en-US" altLang="ko-KR" sz="1800" dirty="0" err="1"/>
              <a:t>MyPanel</a:t>
            </a:r>
            <a:r>
              <a:rPr lang="en-US" altLang="ko-KR" sz="1800" dirty="0"/>
              <a:t> panel =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MyPanel</a:t>
            </a:r>
            <a:r>
              <a:rPr lang="en-US" altLang="ko-KR" sz="1800" b="1" dirty="0"/>
              <a:t>();</a:t>
            </a:r>
          </a:p>
          <a:p>
            <a:pPr defTabSz="180000"/>
            <a:r>
              <a:rPr lang="en-US" altLang="ko-KR" sz="1800" dirty="0"/>
              <a:t>	public GraphicsDrawImageEx1()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setTitle</a:t>
            </a:r>
            <a:r>
              <a:rPr lang="en-US" altLang="ko-KR" sz="1800" dirty="0"/>
              <a:t>("</a:t>
            </a:r>
            <a:r>
              <a:rPr lang="ko-KR" altLang="en-US" sz="1800" dirty="0"/>
              <a:t>원본 크기로 원하는 위치에 이미지 그리기</a:t>
            </a:r>
            <a:r>
              <a:rPr lang="en-US" altLang="ko-KR" sz="1800" dirty="0"/>
              <a:t>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setDefaultCloseOperation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JFrame.EXIT_ON_CLOSE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setContentPane</a:t>
            </a:r>
            <a:r>
              <a:rPr lang="en-US" altLang="ko-KR" sz="1800" b="1" dirty="0"/>
              <a:t>(panel);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setSize</a:t>
            </a:r>
            <a:r>
              <a:rPr lang="en-US" altLang="ko-KR" sz="1800" dirty="0"/>
              <a:t>(300, 420);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setVisible</a:t>
            </a:r>
            <a:r>
              <a:rPr lang="en-US" altLang="ko-KR" sz="1800" dirty="0"/>
              <a:t>(true);</a:t>
            </a:r>
          </a:p>
          <a:p>
            <a:pPr defTabSz="180000"/>
            <a:r>
              <a:rPr lang="en-US" altLang="ko-KR" sz="18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8774317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예제 </a:t>
            </a:r>
            <a:r>
              <a:rPr lang="en-US" altLang="ko-KR" dirty="0">
                <a:solidFill>
                  <a:srgbClr val="000000"/>
                </a:solidFill>
              </a:rPr>
              <a:t>12-6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: </a:t>
            </a:r>
            <a:r>
              <a:rPr lang="ko-KR" altLang="en-US" dirty="0">
                <a:solidFill>
                  <a:srgbClr val="000000"/>
                </a:solidFill>
              </a:rPr>
              <a:t>이미지 그리기</a:t>
            </a:r>
            <a:r>
              <a:rPr lang="en-US" altLang="ko-KR" sz="2400" dirty="0">
                <a:solidFill>
                  <a:srgbClr val="000000"/>
                </a:solidFill>
              </a:rPr>
              <a:t>(3/3)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203617" y="1700809"/>
            <a:ext cx="7328724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b="1" dirty="0"/>
              <a:t>	class </a:t>
            </a:r>
            <a:r>
              <a:rPr lang="en-US" altLang="ko-KR" sz="1800" b="1" dirty="0" err="1"/>
              <a:t>MyPanel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JPanel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	private </a:t>
            </a:r>
            <a:r>
              <a:rPr lang="en-US" altLang="ko-KR" sz="1800" dirty="0" err="1"/>
              <a:t>ImageIcon</a:t>
            </a:r>
            <a:r>
              <a:rPr lang="en-US" altLang="ko-KR" sz="1800" dirty="0"/>
              <a:t> icon = new </a:t>
            </a:r>
            <a:r>
              <a:rPr lang="en-US" altLang="ko-KR" sz="1800" dirty="0" err="1"/>
              <a:t>ImageIcon</a:t>
            </a:r>
            <a:r>
              <a:rPr lang="en-US" altLang="ko-KR" sz="1800" dirty="0"/>
              <a:t>("images/image0.jpg");</a:t>
            </a:r>
          </a:p>
          <a:p>
            <a:pPr defTabSz="180000"/>
            <a:r>
              <a:rPr lang="en-US" altLang="ko-KR" sz="1800" dirty="0"/>
              <a:t>		private Image </a:t>
            </a:r>
            <a:r>
              <a:rPr lang="en-US" altLang="ko-KR" sz="1800" dirty="0" err="1"/>
              <a:t>img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icon.getImage</a:t>
            </a:r>
            <a:r>
              <a:rPr lang="en-US" altLang="ko-KR" sz="1800" dirty="0"/>
              <a:t>(); // </a:t>
            </a:r>
            <a:r>
              <a:rPr lang="ko-KR" altLang="en-US" sz="1800" dirty="0"/>
              <a:t>이미지 객체</a:t>
            </a:r>
          </a:p>
          <a:p>
            <a:pPr defTabSz="180000"/>
            <a:r>
              <a:rPr lang="en-US" altLang="ko-KR" sz="1800" dirty="0"/>
              <a:t>		public void </a:t>
            </a:r>
            <a:r>
              <a:rPr lang="en-US" altLang="ko-KR" sz="1800" dirty="0" err="1"/>
              <a:t>paintComponent</a:t>
            </a:r>
            <a:r>
              <a:rPr lang="en-US" altLang="ko-KR" sz="1800" dirty="0"/>
              <a:t>(Graphics g) {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super.paintComponent</a:t>
            </a:r>
            <a:r>
              <a:rPr lang="en-US" altLang="ko-KR" sz="1800" dirty="0"/>
              <a:t>(g);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 err="1"/>
              <a:t>g.drawImage</a:t>
            </a:r>
            <a:r>
              <a:rPr lang="en-US" altLang="ko-KR" sz="1800" b="1" dirty="0"/>
              <a:t>(</a:t>
            </a:r>
            <a:r>
              <a:rPr lang="en-US" altLang="ko-KR" sz="1800" b="1" dirty="0" err="1"/>
              <a:t>img</a:t>
            </a:r>
            <a:r>
              <a:rPr lang="en-US" altLang="ko-KR" sz="1800" b="1" dirty="0"/>
              <a:t>, 20, 20, this);</a:t>
            </a:r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public static void main(String [] </a:t>
            </a:r>
            <a:r>
              <a:rPr lang="en-US" altLang="ko-KR" sz="1800" dirty="0" err="1"/>
              <a:t>args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new GraphicsDrawImageEx1();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96683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예제 </a:t>
            </a:r>
            <a:r>
              <a:rPr lang="en-US" altLang="ko-KR" sz="3200" dirty="0"/>
              <a:t>12-7 : </a:t>
            </a:r>
            <a:r>
              <a:rPr lang="ko-KR" altLang="en-US" sz="3200" dirty="0"/>
              <a:t>패널에 꽉 차도록 이미지 그리기</a:t>
            </a:r>
            <a:r>
              <a:rPr lang="en-US" altLang="ko-KR" sz="1800" dirty="0"/>
              <a:t>(1/3)</a:t>
            </a:r>
            <a:endParaRPr lang="ko-KR" altLang="en-US" sz="1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2780928"/>
            <a:ext cx="1985126" cy="31409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5" y="3702585"/>
            <a:ext cx="3368285" cy="13918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048675" y="1281337"/>
            <a:ext cx="82957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JPanel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을 상속받아 </a:t>
            </a:r>
            <a:r>
              <a:rPr lang="en-US" altLang="ko-KR" sz="20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MyPanel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을 만들고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아래의 그림과 같이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"images/image0.jpg"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파일의 이미지를 패널에 꽉 차도록 그리는 프로그램을 작성하라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64464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solidFill>
                  <a:srgbClr val="000000"/>
                </a:solidFill>
              </a:rPr>
              <a:t>예제 </a:t>
            </a:r>
            <a:r>
              <a:rPr lang="en-US" altLang="ko-KR" sz="3200" dirty="0">
                <a:solidFill>
                  <a:srgbClr val="000000"/>
                </a:solidFill>
              </a:rPr>
              <a:t>12-7 : </a:t>
            </a:r>
            <a:r>
              <a:rPr lang="ko-KR" altLang="en-US" sz="3200" dirty="0">
                <a:solidFill>
                  <a:srgbClr val="000000"/>
                </a:solidFill>
              </a:rPr>
              <a:t>패널에 꽉 차도록 이미지 그리기</a:t>
            </a:r>
            <a:r>
              <a:rPr lang="en-US" altLang="ko-KR" sz="1800" dirty="0" smtClean="0">
                <a:solidFill>
                  <a:srgbClr val="000000"/>
                </a:solidFill>
              </a:rPr>
              <a:t>(2/3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2204787" y="1844824"/>
            <a:ext cx="7237468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javax.swing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java.awt</a:t>
            </a:r>
            <a:r>
              <a:rPr lang="en-US" altLang="ko-KR" sz="1800" dirty="0"/>
              <a:t>.*;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b="1" dirty="0"/>
              <a:t>public class GraphicsDrawImageEx2 extends </a:t>
            </a:r>
            <a:r>
              <a:rPr lang="en-US" altLang="ko-KR" sz="1800" b="1" dirty="0" err="1"/>
              <a:t>JFrame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private </a:t>
            </a:r>
            <a:r>
              <a:rPr lang="en-US" altLang="ko-KR" sz="1800" dirty="0" err="1"/>
              <a:t>MyPanel</a:t>
            </a:r>
            <a:r>
              <a:rPr lang="en-US" altLang="ko-KR" sz="1800" dirty="0"/>
              <a:t> panel =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MyPanel</a:t>
            </a:r>
            <a:r>
              <a:rPr lang="en-US" altLang="ko-KR" sz="1800" b="1" dirty="0"/>
              <a:t>();</a:t>
            </a:r>
          </a:p>
          <a:p>
            <a:pPr defTabSz="180000"/>
            <a:r>
              <a:rPr lang="en-US" altLang="ko-KR" sz="1800" dirty="0"/>
              <a:t>	public GraphicsDrawImageEx2()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setTitle</a:t>
            </a:r>
            <a:r>
              <a:rPr lang="en-US" altLang="ko-KR" sz="1800" dirty="0"/>
              <a:t>("</a:t>
            </a:r>
            <a:r>
              <a:rPr lang="ko-KR" altLang="en-US" sz="1800" dirty="0"/>
              <a:t>패널의 크기에 맞추어 이미지 그리기</a:t>
            </a:r>
            <a:r>
              <a:rPr lang="en-US" altLang="ko-KR" sz="1800" dirty="0"/>
              <a:t>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setDefaultCloseOperation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JFrame.EXIT_ON_CLOSE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setContentPane</a:t>
            </a:r>
            <a:r>
              <a:rPr lang="en-US" altLang="ko-KR" sz="1800" b="1" dirty="0"/>
              <a:t>(panel);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setSize</a:t>
            </a:r>
            <a:r>
              <a:rPr lang="en-US" altLang="ko-KR" sz="1800" dirty="0"/>
              <a:t>(200, 300);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setVisible</a:t>
            </a:r>
            <a:r>
              <a:rPr lang="en-US" altLang="ko-KR" sz="1800" dirty="0"/>
              <a:t>(true);</a:t>
            </a:r>
          </a:p>
          <a:p>
            <a:pPr defTabSz="180000"/>
            <a:r>
              <a:rPr lang="en-US" altLang="ko-KR" sz="18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896805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solidFill>
                  <a:srgbClr val="000000"/>
                </a:solidFill>
              </a:rPr>
              <a:t>예제 </a:t>
            </a:r>
            <a:r>
              <a:rPr lang="en-US" altLang="ko-KR" sz="3200" dirty="0">
                <a:solidFill>
                  <a:srgbClr val="000000"/>
                </a:solidFill>
              </a:rPr>
              <a:t>12-7 : </a:t>
            </a:r>
            <a:r>
              <a:rPr lang="ko-KR" altLang="en-US" sz="3200" dirty="0">
                <a:solidFill>
                  <a:srgbClr val="000000"/>
                </a:solidFill>
              </a:rPr>
              <a:t>패널에 꽉 차도록 이미지 그리기</a:t>
            </a:r>
            <a:r>
              <a:rPr lang="en-US" altLang="ko-KR" sz="1800" dirty="0" smtClean="0">
                <a:solidFill>
                  <a:srgbClr val="000000"/>
                </a:solidFill>
              </a:rPr>
              <a:t>(3/3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2209800" y="1870536"/>
            <a:ext cx="7237468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b="1" dirty="0"/>
              <a:t>	class </a:t>
            </a:r>
            <a:r>
              <a:rPr lang="en-US" altLang="ko-KR" sz="1800" b="1" dirty="0" err="1"/>
              <a:t>MyPanel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JPanel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	private </a:t>
            </a:r>
            <a:r>
              <a:rPr lang="en-US" altLang="ko-KR" sz="1800" dirty="0" err="1"/>
              <a:t>ImageIcon</a:t>
            </a:r>
            <a:r>
              <a:rPr lang="en-US" altLang="ko-KR" sz="1800" dirty="0"/>
              <a:t> icon = new </a:t>
            </a:r>
            <a:r>
              <a:rPr lang="en-US" altLang="ko-KR" sz="1800" dirty="0" err="1"/>
              <a:t>ImageIcon</a:t>
            </a:r>
            <a:r>
              <a:rPr lang="en-US" altLang="ko-KR" sz="1800" dirty="0"/>
              <a:t>("images/image0.jpg");</a:t>
            </a:r>
          </a:p>
          <a:p>
            <a:pPr defTabSz="180000"/>
            <a:r>
              <a:rPr lang="en-US" altLang="ko-KR" sz="1800" dirty="0"/>
              <a:t>		private Image </a:t>
            </a:r>
            <a:r>
              <a:rPr lang="en-US" altLang="ko-KR" sz="1800" dirty="0" err="1"/>
              <a:t>img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icon.getImage</a:t>
            </a:r>
            <a:r>
              <a:rPr lang="en-US" altLang="ko-KR" sz="1800" dirty="0"/>
              <a:t>(); // </a:t>
            </a:r>
            <a:r>
              <a:rPr lang="ko-KR" altLang="en-US" sz="1800" dirty="0"/>
              <a:t>이미지 객체</a:t>
            </a:r>
          </a:p>
          <a:p>
            <a:pPr defTabSz="180000"/>
            <a:r>
              <a:rPr lang="en-US" altLang="ko-KR" sz="1800" dirty="0"/>
              <a:t>		public void </a:t>
            </a:r>
            <a:r>
              <a:rPr lang="en-US" altLang="ko-KR" sz="1800" dirty="0" err="1"/>
              <a:t>paintComponent</a:t>
            </a:r>
            <a:r>
              <a:rPr lang="en-US" altLang="ko-KR" sz="1800" dirty="0"/>
              <a:t>(Graphics g) {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super.paintComponent</a:t>
            </a:r>
            <a:r>
              <a:rPr lang="en-US" altLang="ko-KR" sz="1800" dirty="0"/>
              <a:t>(g);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 err="1"/>
              <a:t>g.drawImage</a:t>
            </a:r>
            <a:r>
              <a:rPr lang="en-US" altLang="ko-KR" sz="1800" b="1" dirty="0"/>
              <a:t>(</a:t>
            </a:r>
            <a:r>
              <a:rPr lang="en-US" altLang="ko-KR" sz="1800" b="1" dirty="0" err="1"/>
              <a:t>img</a:t>
            </a:r>
            <a:r>
              <a:rPr lang="en-US" altLang="ko-KR" sz="1800" b="1" dirty="0"/>
              <a:t>, 0, 0, </a:t>
            </a:r>
            <a:r>
              <a:rPr lang="en-US" altLang="ko-KR" sz="1800" b="1" dirty="0" err="1"/>
              <a:t>getWidth</a:t>
            </a:r>
            <a:r>
              <a:rPr lang="en-US" altLang="ko-KR" sz="1800" b="1" dirty="0"/>
              <a:t>(), </a:t>
            </a:r>
            <a:r>
              <a:rPr lang="en-US" altLang="ko-KR" sz="1800" b="1" dirty="0" err="1"/>
              <a:t>getHeight</a:t>
            </a:r>
            <a:r>
              <a:rPr lang="en-US" altLang="ko-KR" sz="1800" b="1" dirty="0"/>
              <a:t>(), this);</a:t>
            </a:r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public static void main(String [] </a:t>
            </a:r>
            <a:r>
              <a:rPr lang="en-US" altLang="ko-KR" sz="1800" dirty="0" err="1"/>
              <a:t>args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new GraphicsDrawImageEx2();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35257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JPanel</a:t>
            </a:r>
            <a:r>
              <a:rPr lang="ko-KR" altLang="en-US" dirty="0" smtClean="0"/>
              <a:t>에 그리기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JPanel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빈 캔버스와 같이 아무 그림도 없는 빈 컨테이너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</a:t>
            </a:r>
            <a:r>
              <a:rPr lang="en-US" altLang="ko-KR" dirty="0" smtClean="0"/>
              <a:t>GUI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 수 있는 캔버스로 적합</a:t>
            </a:r>
            <a:endParaRPr lang="en-US" altLang="ko-KR" dirty="0" smtClean="0"/>
          </a:p>
          <a:p>
            <a:r>
              <a:rPr lang="en-US" altLang="ko-KR" dirty="0" err="1" smtClean="0"/>
              <a:t>JPanel</a:t>
            </a:r>
            <a:r>
              <a:rPr lang="ko-KR" altLang="en-US" dirty="0" smtClean="0"/>
              <a:t>에 그리는 예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271464" y="3733800"/>
            <a:ext cx="7776864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class </a:t>
            </a:r>
            <a:r>
              <a:rPr lang="en-US" altLang="ko-KR" sz="1800" dirty="0" err="1"/>
              <a:t>MyPanel</a:t>
            </a:r>
            <a:r>
              <a:rPr lang="en-US" altLang="ko-KR" sz="1800" dirty="0"/>
              <a:t> extends </a:t>
            </a:r>
            <a:r>
              <a:rPr lang="en-US" altLang="ko-KR" sz="1800" dirty="0" err="1"/>
              <a:t>JPanel</a:t>
            </a:r>
            <a:r>
              <a:rPr lang="en-US" altLang="ko-KR" sz="1800" dirty="0"/>
              <a:t> {</a:t>
            </a:r>
          </a:p>
          <a:p>
            <a:pPr defTabSz="180000"/>
            <a:r>
              <a:rPr lang="en-US" altLang="ko-KR" sz="1800" dirty="0"/>
              <a:t>		public void </a:t>
            </a:r>
            <a:r>
              <a:rPr lang="en-US" altLang="ko-KR" sz="1800" dirty="0" err="1"/>
              <a:t>paintComponent</a:t>
            </a:r>
            <a:r>
              <a:rPr lang="en-US" altLang="ko-KR" sz="1800" dirty="0"/>
              <a:t>(Graphics g) {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super.paintComponent</a:t>
            </a:r>
            <a:r>
              <a:rPr lang="en-US" altLang="ko-KR" sz="1800" dirty="0"/>
              <a:t>(g); // </a:t>
            </a:r>
            <a:r>
              <a:rPr lang="en-US" altLang="ko-KR" sz="1800" dirty="0" err="1"/>
              <a:t>JPanel</a:t>
            </a:r>
            <a:r>
              <a:rPr lang="ko-KR" altLang="en-US" sz="1800" dirty="0"/>
              <a:t>의 </a:t>
            </a:r>
            <a:r>
              <a:rPr lang="en-US" altLang="ko-KR" sz="1800" dirty="0" err="1"/>
              <a:t>paintComponent</a:t>
            </a:r>
            <a:r>
              <a:rPr lang="en-US" altLang="ko-KR" sz="1800" dirty="0"/>
              <a:t>() </a:t>
            </a:r>
            <a:r>
              <a:rPr lang="ko-KR" altLang="en-US" sz="1800" dirty="0"/>
              <a:t>호출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g.setColor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Color.BLUE</a:t>
            </a:r>
            <a:r>
              <a:rPr lang="en-US" altLang="ko-KR" sz="1800" dirty="0"/>
              <a:t>); // </a:t>
            </a:r>
            <a:r>
              <a:rPr lang="ko-KR" altLang="en-US" sz="1800" dirty="0"/>
              <a:t>파란색 선택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g.drawRect</a:t>
            </a:r>
            <a:r>
              <a:rPr lang="en-US" altLang="ko-KR" sz="1800" dirty="0"/>
              <a:t>(10,10,50,50); // (10,10) </a:t>
            </a:r>
            <a:r>
              <a:rPr lang="ko-KR" altLang="en-US" sz="1800" dirty="0"/>
              <a:t>위치에 </a:t>
            </a:r>
            <a:r>
              <a:rPr lang="en-US" altLang="ko-KR" sz="1800" dirty="0"/>
              <a:t>50x50 </a:t>
            </a:r>
            <a:r>
              <a:rPr lang="ko-KR" altLang="en-US" sz="1800" dirty="0"/>
              <a:t>크기의 사각형 그리기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g.drawRect</a:t>
            </a:r>
            <a:r>
              <a:rPr lang="en-US" altLang="ko-KR" sz="1800" dirty="0"/>
              <a:t>(50,50,50,50);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g.setColor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Color.MAGENTA</a:t>
            </a:r>
            <a:r>
              <a:rPr lang="en-US" altLang="ko-KR" sz="1800" dirty="0"/>
              <a:t>); // </a:t>
            </a:r>
            <a:r>
              <a:rPr lang="ko-KR" altLang="en-US" sz="1800" dirty="0" err="1"/>
              <a:t>마젠타색</a:t>
            </a:r>
            <a:r>
              <a:rPr lang="ko-KR" altLang="en-US" sz="1800" dirty="0"/>
              <a:t> 선택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g.drawRect</a:t>
            </a:r>
            <a:r>
              <a:rPr lang="en-US" altLang="ko-KR" sz="1800" dirty="0"/>
              <a:t>(90,90,50,50);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344" y="4221088"/>
            <a:ext cx="2660856" cy="164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7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1484784"/>
            <a:ext cx="21336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82" y="3905178"/>
            <a:ext cx="2638511" cy="27089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예제 </a:t>
            </a:r>
            <a:r>
              <a:rPr lang="en-US" altLang="ko-KR" sz="3200" dirty="0"/>
              <a:t>12-8 : </a:t>
            </a:r>
            <a:r>
              <a:rPr lang="ko-KR" altLang="en-US" sz="3200" dirty="0"/>
              <a:t>이미지의 일부분을 크기 조절하여 그리기</a:t>
            </a:r>
            <a:r>
              <a:rPr lang="en-US" altLang="ko-KR" sz="1800" dirty="0"/>
              <a:t>(1/3)</a:t>
            </a:r>
            <a:endParaRPr lang="ko-KR" alt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4366538" y="4172745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(20,20)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685465" y="5036841"/>
            <a:ext cx="81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(250,100)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5962055" y="1892617"/>
            <a:ext cx="936103" cy="1440160"/>
          </a:xfrm>
          <a:prstGeom prst="rect">
            <a:avLst/>
          </a:prstGeom>
          <a:noFill/>
          <a:ln w="28575">
            <a:solidFill>
              <a:srgbClr val="DCE6F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000" b="1" dirty="0"/>
          </a:p>
        </p:txBody>
      </p:sp>
      <p:cxnSp>
        <p:nvCxnSpPr>
          <p:cNvPr id="28" name="직선 화살표 연결선 27"/>
          <p:cNvCxnSpPr>
            <a:stCxn id="3" idx="2"/>
          </p:cNvCxnSpPr>
          <p:nvPr/>
        </p:nvCxnSpPr>
        <p:spPr>
          <a:xfrm flipH="1">
            <a:off x="6082680" y="3332777"/>
            <a:ext cx="347426" cy="994216"/>
          </a:xfrm>
          <a:prstGeom prst="straightConnector1">
            <a:avLst/>
          </a:prstGeom>
          <a:ln w="57150">
            <a:solidFill>
              <a:srgbClr val="FFC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5592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solidFill>
                  <a:srgbClr val="000000"/>
                </a:solidFill>
              </a:rPr>
              <a:t>예제 </a:t>
            </a:r>
            <a:r>
              <a:rPr lang="en-US" altLang="ko-KR" sz="3200" dirty="0">
                <a:solidFill>
                  <a:srgbClr val="000000"/>
                </a:solidFill>
              </a:rPr>
              <a:t>12-8 : </a:t>
            </a:r>
            <a:r>
              <a:rPr lang="ko-KR" altLang="en-US" sz="3200" dirty="0">
                <a:solidFill>
                  <a:srgbClr val="000000"/>
                </a:solidFill>
              </a:rPr>
              <a:t>이미지의 일부분을 크기 조절하여 그리기</a:t>
            </a:r>
            <a:r>
              <a:rPr lang="en-US" altLang="ko-KR" sz="1800" dirty="0" smtClean="0">
                <a:solidFill>
                  <a:srgbClr val="000000"/>
                </a:solidFill>
              </a:rPr>
              <a:t>(2/3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2209800" y="1700809"/>
            <a:ext cx="6792670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javax.swing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java.awt</a:t>
            </a:r>
            <a:r>
              <a:rPr lang="en-US" altLang="ko-KR" sz="1800" dirty="0"/>
              <a:t>.*;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b="1" dirty="0"/>
              <a:t>public class GraphicsDrawImageEx3 extends </a:t>
            </a:r>
            <a:r>
              <a:rPr lang="en-US" altLang="ko-KR" sz="1800" b="1" dirty="0" err="1"/>
              <a:t>JFrame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private </a:t>
            </a:r>
            <a:r>
              <a:rPr lang="en-US" altLang="ko-KR" sz="1800" dirty="0" err="1"/>
              <a:t>MyPanel</a:t>
            </a:r>
            <a:r>
              <a:rPr lang="en-US" altLang="ko-KR" sz="1800" dirty="0"/>
              <a:t> panel =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MyPanel</a:t>
            </a:r>
            <a:r>
              <a:rPr lang="en-US" altLang="ko-KR" sz="1800" b="1" dirty="0"/>
              <a:t>();</a:t>
            </a:r>
          </a:p>
          <a:p>
            <a:pPr defTabSz="180000"/>
            <a:endParaRPr lang="en-US" altLang="ko-KR" sz="1800" b="1" dirty="0"/>
          </a:p>
          <a:p>
            <a:pPr defTabSz="180000"/>
            <a:r>
              <a:rPr lang="en-US" altLang="ko-KR" sz="1800" dirty="0"/>
              <a:t>	public GraphicsDrawImageEx3()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setTitle</a:t>
            </a:r>
            <a:r>
              <a:rPr lang="en-US" altLang="ko-KR" sz="1800" dirty="0"/>
              <a:t>("</a:t>
            </a:r>
            <a:r>
              <a:rPr lang="ko-KR" altLang="en-US" sz="1800" dirty="0"/>
              <a:t>이미지 일부분을 크기 조절하여 그리기</a:t>
            </a:r>
            <a:r>
              <a:rPr lang="en-US" altLang="ko-KR" sz="1800" dirty="0"/>
              <a:t>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setDefaultCloseOperation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JFrame.EXIT_ON_CLOSE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setContentPane</a:t>
            </a:r>
            <a:r>
              <a:rPr lang="en-US" altLang="ko-KR" sz="1800" b="1" dirty="0"/>
              <a:t>(panel);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setSize</a:t>
            </a:r>
            <a:r>
              <a:rPr lang="en-US" altLang="ko-KR" sz="1800" dirty="0"/>
              <a:t>(300, 300);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setVisible</a:t>
            </a:r>
            <a:r>
              <a:rPr lang="en-US" altLang="ko-KR" sz="1800" dirty="0"/>
              <a:t>(true);</a:t>
            </a:r>
          </a:p>
          <a:p>
            <a:pPr defTabSz="180000"/>
            <a:r>
              <a:rPr lang="en-US" altLang="ko-KR" sz="18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3558758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solidFill>
                  <a:srgbClr val="000000"/>
                </a:solidFill>
              </a:rPr>
              <a:t>예제 </a:t>
            </a:r>
            <a:r>
              <a:rPr lang="en-US" altLang="ko-KR" sz="3200" dirty="0">
                <a:solidFill>
                  <a:srgbClr val="000000"/>
                </a:solidFill>
              </a:rPr>
              <a:t>12-8 : </a:t>
            </a:r>
            <a:r>
              <a:rPr lang="ko-KR" altLang="en-US" sz="3200" dirty="0">
                <a:solidFill>
                  <a:srgbClr val="000000"/>
                </a:solidFill>
              </a:rPr>
              <a:t>이미지의 일부분을 크기 조절하여 그리기</a:t>
            </a:r>
            <a:r>
              <a:rPr lang="en-US" altLang="ko-KR" sz="1800" dirty="0" smtClean="0">
                <a:solidFill>
                  <a:srgbClr val="000000"/>
                </a:solidFill>
              </a:rPr>
              <a:t>(3/3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2209800" y="1772817"/>
            <a:ext cx="6792670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</a:t>
            </a:r>
            <a:r>
              <a:rPr lang="en-US" altLang="ko-KR" sz="1800" b="1" dirty="0"/>
              <a:t>class </a:t>
            </a:r>
            <a:r>
              <a:rPr lang="en-US" altLang="ko-KR" sz="1800" b="1" dirty="0" err="1"/>
              <a:t>MyPanel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JPanel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	private </a:t>
            </a:r>
            <a:r>
              <a:rPr lang="en-US" altLang="ko-KR" sz="1800" dirty="0" err="1"/>
              <a:t>ImageIcon</a:t>
            </a:r>
            <a:r>
              <a:rPr lang="en-US" altLang="ko-KR" sz="1800" dirty="0"/>
              <a:t> icon = new </a:t>
            </a:r>
            <a:r>
              <a:rPr lang="en-US" altLang="ko-KR" sz="1800" dirty="0" err="1"/>
              <a:t>ImageIcon</a:t>
            </a:r>
            <a:r>
              <a:rPr lang="en-US" altLang="ko-KR" sz="1800" dirty="0"/>
              <a:t>("images/image0.jpg");</a:t>
            </a:r>
          </a:p>
          <a:p>
            <a:pPr defTabSz="180000"/>
            <a:r>
              <a:rPr lang="en-US" altLang="ko-KR" sz="1800" dirty="0"/>
              <a:t>		private Image </a:t>
            </a:r>
            <a:r>
              <a:rPr lang="en-US" altLang="ko-KR" sz="1800" dirty="0" err="1"/>
              <a:t>img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icon.getImage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	public void </a:t>
            </a:r>
            <a:r>
              <a:rPr lang="en-US" altLang="ko-KR" sz="1800" dirty="0" err="1"/>
              <a:t>paintComponent</a:t>
            </a:r>
            <a:r>
              <a:rPr lang="en-US" altLang="ko-KR" sz="1800" dirty="0"/>
              <a:t>(Graphics g) {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super.paintComponent</a:t>
            </a:r>
            <a:r>
              <a:rPr lang="en-US" altLang="ko-KR" sz="1800" dirty="0"/>
              <a:t>(g);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 err="1"/>
              <a:t>g.drawImage</a:t>
            </a:r>
            <a:r>
              <a:rPr lang="en-US" altLang="ko-KR" sz="1800" b="1" dirty="0"/>
              <a:t>(</a:t>
            </a:r>
            <a:r>
              <a:rPr lang="en-US" altLang="ko-KR" sz="1800" b="1" dirty="0" err="1"/>
              <a:t>img</a:t>
            </a:r>
            <a:r>
              <a:rPr lang="en-US" altLang="ko-KR" sz="1800" b="1" dirty="0"/>
              <a:t>, 20, 20, 250, 100, 100, 50, 200, 200, this);</a:t>
            </a:r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public static void main(String [] </a:t>
            </a:r>
            <a:r>
              <a:rPr lang="en-US" altLang="ko-KR" sz="1800" dirty="0" err="1"/>
              <a:t>args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new GraphicsDrawImageEx3();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486489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강의 내용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스윙 컴포넌트 그리기</a:t>
            </a:r>
            <a:endParaRPr lang="en-US" altLang="ko-KR" dirty="0" smtClean="0"/>
          </a:p>
          <a:p>
            <a:r>
              <a:rPr lang="en-US" altLang="ko-KR" dirty="0" smtClean="0"/>
              <a:t>Graphics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r>
              <a:rPr lang="ko-KR" altLang="en-US" dirty="0" smtClean="0"/>
              <a:t>도형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그리기와 칠하기</a:t>
            </a:r>
            <a:endParaRPr lang="en-US" altLang="ko-KR" dirty="0" smtClean="0"/>
          </a:p>
          <a:p>
            <a:r>
              <a:rPr lang="ko-KR" altLang="en-US" dirty="0" smtClean="0"/>
              <a:t>이미지 그리기</a:t>
            </a:r>
            <a:endParaRPr lang="en-US" altLang="ko-KR" dirty="0" smtClean="0"/>
          </a:p>
          <a:p>
            <a:r>
              <a:rPr lang="ko-KR" altLang="en-US" dirty="0" err="1" smtClean="0">
                <a:solidFill>
                  <a:schemeClr val="accent2"/>
                </a:solidFill>
              </a:rPr>
              <a:t>클리핑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r>
              <a:rPr lang="ko-KR" altLang="en-US" dirty="0" smtClean="0"/>
              <a:t>스윙의 페인팅 메커니즘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7485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Clipping</a:t>
            </a:r>
          </a:p>
          <a:p>
            <a:pPr lvl="1"/>
            <a:r>
              <a:rPr lang="ko-KR" altLang="en-US" dirty="0"/>
              <a:t>전체 그래픽 영역의 특정한 영역에서만 </a:t>
            </a:r>
            <a:r>
              <a:rPr lang="ko-KR" altLang="en-US" dirty="0" smtClean="0"/>
              <a:t>그래픽이 </a:t>
            </a:r>
            <a:r>
              <a:rPr lang="ko-KR" altLang="en-US" dirty="0"/>
              <a:t>이루어지도록 하는 기능 </a:t>
            </a:r>
            <a:endParaRPr lang="en-US" altLang="ko-KR" dirty="0"/>
          </a:p>
          <a:p>
            <a:r>
              <a:rPr lang="ko-KR" altLang="en-US" dirty="0" err="1"/>
              <a:t>클리핑은</a:t>
            </a:r>
            <a:r>
              <a:rPr lang="ko-KR" altLang="en-US" dirty="0"/>
              <a:t> 그리기</a:t>
            </a:r>
            <a:r>
              <a:rPr lang="en-US" altLang="ko-KR" dirty="0"/>
              <a:t>, </a:t>
            </a:r>
            <a:r>
              <a:rPr lang="ko-KR" altLang="en-US" dirty="0"/>
              <a:t>칠하기</a:t>
            </a:r>
            <a:r>
              <a:rPr lang="en-US" altLang="ko-KR" dirty="0"/>
              <a:t>, </a:t>
            </a:r>
            <a:r>
              <a:rPr lang="ko-KR" altLang="en-US" dirty="0"/>
              <a:t>문자열 출력 등의 그래픽 </a:t>
            </a:r>
            <a:r>
              <a:rPr lang="ko-KR" altLang="en-US" dirty="0" smtClean="0"/>
              <a:t>처리들이 </a:t>
            </a:r>
            <a:r>
              <a:rPr lang="ko-KR" altLang="en-US" dirty="0"/>
              <a:t>이루어질 때 작동함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0000"/>
                </a:solidFill>
              </a:rPr>
              <a:t>클리핑</a:t>
            </a:r>
            <a:r>
              <a:rPr lang="en-US" altLang="ko-KR" sz="2400" dirty="0">
                <a:solidFill>
                  <a:srgbClr val="000000"/>
                </a:solidFill>
              </a:rPr>
              <a:t>(1/2)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67119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298" y="1628800"/>
            <a:ext cx="8687405" cy="4536504"/>
          </a:xfrm>
          <a:prstGeom prst="rect">
            <a:avLst/>
          </a:prstGeom>
        </p:spPr>
      </p:pic>
      <p:sp>
        <p:nvSpPr>
          <p:cNvPr id="17" name="제목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0000"/>
                </a:solidFill>
              </a:rPr>
              <a:t>클리핑</a:t>
            </a:r>
            <a:r>
              <a:rPr lang="en-US" altLang="ko-KR" sz="2400" dirty="0">
                <a:solidFill>
                  <a:srgbClr val="000000"/>
                </a:solidFill>
              </a:rPr>
              <a:t>(2/2)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89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클리핑</a:t>
            </a:r>
            <a:r>
              <a:rPr lang="ko-KR" altLang="en-US" dirty="0" smtClean="0"/>
              <a:t> 영역 설정하기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Graphics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클리핑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127448" y="2132856"/>
                <a:ext cx="7992888" cy="34163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/>
                  <a:t>void </a:t>
                </a:r>
                <a:r>
                  <a:rPr lang="en-US" altLang="ko-KR" sz="1800" dirty="0" err="1"/>
                  <a:t>setClip</a:t>
                </a:r>
                <a:r>
                  <a:rPr lang="en-US" altLang="ko-KR" sz="1800" dirty="0"/>
                  <a:t>(</a:t>
                </a:r>
                <a:r>
                  <a:rPr lang="en-US" altLang="ko-KR" sz="1800" dirty="0" err="1"/>
                  <a:t>int</a:t>
                </a:r>
                <a:r>
                  <a:rPr lang="en-US" altLang="ko-KR" sz="1800" dirty="0"/>
                  <a:t> x, in y, </a:t>
                </a:r>
                <a:r>
                  <a:rPr lang="en-US" altLang="ko-KR" sz="1800" dirty="0" err="1"/>
                  <a:t>int</a:t>
                </a:r>
                <a:r>
                  <a:rPr lang="en-US" altLang="ko-KR" sz="1800" dirty="0"/>
                  <a:t> w, </a:t>
                </a:r>
                <a:r>
                  <a:rPr lang="en-US" altLang="ko-KR" sz="1800" dirty="0" err="1"/>
                  <a:t>int</a:t>
                </a:r>
                <a:r>
                  <a:rPr lang="en-US" altLang="ko-KR" sz="1800" dirty="0"/>
                  <a:t> h)</a:t>
                </a:r>
              </a:p>
              <a:p>
                <a:r>
                  <a:rPr lang="ko-KR" altLang="en-US" sz="1800" dirty="0"/>
                  <a:t>    </a:t>
                </a:r>
                <a:endParaRPr lang="en-US" altLang="ko-KR" sz="1800" dirty="0"/>
              </a:p>
              <a:p>
                <a:r>
                  <a:rPr lang="en-US" altLang="ko-KR" sz="1800" dirty="0"/>
                  <a:t>    </a:t>
                </a:r>
                <a:r>
                  <a:rPr lang="ko-KR" altLang="en-US" sz="1800" dirty="0"/>
                  <a:t>그래픽 대상 컴포넌트의 </a:t>
                </a:r>
                <a:r>
                  <a:rPr lang="en-US" altLang="ko-KR" sz="1800" dirty="0"/>
                  <a:t>(x, y) </a:t>
                </a:r>
                <a:r>
                  <a:rPr lang="ko-KR" altLang="en-US" sz="1800" dirty="0"/>
                  <a:t>위치에서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ko-KR" altLang="en-US" sz="1800" dirty="0"/>
                  <a:t>의 사각형 영역을 </a:t>
                </a:r>
                <a:r>
                  <a:rPr lang="ko-KR" altLang="en-US" sz="1800" dirty="0" err="1"/>
                  <a:t>클리핑</a:t>
                </a:r>
                <a:r>
                  <a:rPr lang="ko-KR" altLang="en-US" sz="1800" dirty="0"/>
                  <a:t> 영역</a:t>
                </a:r>
                <a:r>
                  <a:rPr lang="en-US" altLang="ko-KR" sz="1800" dirty="0"/>
                  <a:t/>
                </a:r>
                <a:br>
                  <a:rPr lang="en-US" altLang="ko-KR" sz="1800" dirty="0"/>
                </a:br>
                <a:r>
                  <a:rPr lang="en-US" altLang="ko-KR" sz="1800" dirty="0"/>
                  <a:t>    </a:t>
                </a:r>
                <a:r>
                  <a:rPr lang="ko-KR" altLang="en-US" sz="1800" dirty="0"/>
                  <a:t>으로 지정</a:t>
                </a:r>
              </a:p>
              <a:p>
                <a:endParaRPr lang="en-US" altLang="ko-KR" sz="1800" dirty="0"/>
              </a:p>
              <a:p>
                <a:r>
                  <a:rPr lang="en-US" altLang="ko-KR" sz="1800" dirty="0"/>
                  <a:t>void </a:t>
                </a:r>
                <a:r>
                  <a:rPr lang="en-US" altLang="ko-KR" sz="1800" dirty="0" err="1"/>
                  <a:t>clipRect</a:t>
                </a:r>
                <a:r>
                  <a:rPr lang="en-US" altLang="ko-KR" sz="1800" dirty="0"/>
                  <a:t>(</a:t>
                </a:r>
                <a:r>
                  <a:rPr lang="en-US" altLang="ko-KR" sz="1800" dirty="0" err="1"/>
                  <a:t>int</a:t>
                </a:r>
                <a:r>
                  <a:rPr lang="en-US" altLang="ko-KR" sz="1800" dirty="0"/>
                  <a:t> x, in y, </a:t>
                </a:r>
                <a:r>
                  <a:rPr lang="en-US" altLang="ko-KR" sz="1800" dirty="0" err="1"/>
                  <a:t>int</a:t>
                </a:r>
                <a:r>
                  <a:rPr lang="en-US" altLang="ko-KR" sz="1800" dirty="0"/>
                  <a:t> w, </a:t>
                </a:r>
                <a:r>
                  <a:rPr lang="en-US" altLang="ko-KR" sz="1800" dirty="0" err="1"/>
                  <a:t>int</a:t>
                </a:r>
                <a:r>
                  <a:rPr lang="en-US" altLang="ko-KR" sz="1800" dirty="0"/>
                  <a:t> h)</a:t>
                </a:r>
              </a:p>
              <a:p>
                <a:r>
                  <a:rPr lang="en-US" altLang="ko-KR" sz="1800" dirty="0"/>
                  <a:t>     </a:t>
                </a:r>
              </a:p>
              <a:p>
                <a:r>
                  <a:rPr lang="ko-KR" altLang="en-US" sz="1800" dirty="0"/>
                  <a:t>    기존의 </a:t>
                </a:r>
                <a:r>
                  <a:rPr lang="ko-KR" altLang="en-US" sz="1800" dirty="0" err="1"/>
                  <a:t>클리핑</a:t>
                </a:r>
                <a:r>
                  <a:rPr lang="ko-KR" altLang="en-US" sz="1800" dirty="0"/>
                  <a:t> 영역과 여기서 지정된 사각형 영역의 교집합을 새로운 </a:t>
                </a:r>
                <a:r>
                  <a:rPr lang="ko-KR" altLang="en-US" sz="1800" dirty="0" err="1"/>
                  <a:t>클리</a:t>
                </a:r>
                <a:r>
                  <a:rPr lang="en-US" altLang="ko-KR" sz="1800" dirty="0"/>
                  <a:t/>
                </a:r>
                <a:br>
                  <a:rPr lang="en-US" altLang="ko-KR" sz="1800" dirty="0"/>
                </a:br>
                <a:r>
                  <a:rPr lang="en-US" altLang="ko-KR" sz="1800" dirty="0"/>
                  <a:t>    </a:t>
                </a:r>
                <a:r>
                  <a:rPr lang="ko-KR" altLang="en-US" sz="1800" dirty="0"/>
                  <a:t>핑 영역으로 설정</a:t>
                </a:r>
                <a:endParaRPr lang="en-US" altLang="ko-KR" sz="1800" dirty="0"/>
              </a:p>
              <a:p>
                <a:r>
                  <a:rPr lang="en-US" altLang="ko-KR" sz="1800" dirty="0"/>
                  <a:t>     </a:t>
                </a:r>
                <a:r>
                  <a:rPr lang="ko-KR" altLang="en-US" sz="1800" dirty="0"/>
                  <a:t>따라서 </a:t>
                </a:r>
                <a:r>
                  <a:rPr lang="en-US" altLang="ko-KR" sz="1800" dirty="0" err="1"/>
                  <a:t>clipRect</a:t>
                </a:r>
                <a:r>
                  <a:rPr lang="en-US" altLang="ko-KR" sz="1800" dirty="0"/>
                  <a:t>() </a:t>
                </a:r>
                <a:r>
                  <a:rPr lang="ko-KR" altLang="en-US" sz="1800" dirty="0" err="1"/>
                  <a:t>메소드가</a:t>
                </a:r>
                <a:r>
                  <a:rPr lang="ko-KR" altLang="en-US" sz="1800" dirty="0"/>
                  <a:t> 계속 불리게 되면 </a:t>
                </a:r>
                <a:r>
                  <a:rPr lang="ko-KR" altLang="en-US" sz="1800" dirty="0" err="1"/>
                  <a:t>클리핑</a:t>
                </a:r>
                <a:r>
                  <a:rPr lang="ko-KR" altLang="en-US" sz="1800" dirty="0"/>
                  <a:t> 영역은 그때마다 줄어</a:t>
                </a:r>
                <a:r>
                  <a:rPr lang="en-US" altLang="ko-KR" sz="1800" dirty="0"/>
                  <a:t/>
                </a:r>
                <a:br>
                  <a:rPr lang="en-US" altLang="ko-KR" sz="1800" dirty="0"/>
                </a:br>
                <a:r>
                  <a:rPr lang="en-US" altLang="ko-KR" sz="1800" dirty="0"/>
                  <a:t>     </a:t>
                </a:r>
                <a:r>
                  <a:rPr lang="ko-KR" altLang="en-US" sz="1800" dirty="0"/>
                  <a:t>들게 됨</a:t>
                </a:r>
                <a:endParaRPr lang="en-US" altLang="ko-KR" sz="1800" dirty="0"/>
              </a:p>
              <a:p>
                <a:endParaRPr lang="ko-KR" altLang="en-US" sz="1800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2132856"/>
                <a:ext cx="7992888" cy="3416320"/>
              </a:xfrm>
              <a:prstGeom prst="rect">
                <a:avLst/>
              </a:prstGeom>
              <a:blipFill rotWithShape="0">
                <a:blip r:embed="rId2"/>
                <a:stretch>
                  <a:fillRect l="-609" t="-890" r="-533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9580348" y="4499992"/>
            <a:ext cx="1800200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120336" y="3789040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(x, y)</a:t>
            </a:r>
            <a:endParaRPr lang="ko-KR" altLang="en-US" sz="1600" dirty="0"/>
          </a:p>
        </p:txBody>
      </p:sp>
      <p:cxnSp>
        <p:nvCxnSpPr>
          <p:cNvPr id="7" name="직선 화살표 연결선 6"/>
          <p:cNvCxnSpPr>
            <a:stCxn id="6" idx="2"/>
          </p:cNvCxnSpPr>
          <p:nvPr/>
        </p:nvCxnSpPr>
        <p:spPr>
          <a:xfrm>
            <a:off x="9435487" y="4127594"/>
            <a:ext cx="144862" cy="3723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오른쪽 중괄호 7"/>
          <p:cNvSpPr/>
          <p:nvPr/>
        </p:nvSpPr>
        <p:spPr>
          <a:xfrm>
            <a:off x="11380548" y="4499992"/>
            <a:ext cx="206035" cy="792088"/>
          </a:xfrm>
          <a:prstGeom prst="rightBrac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568608" y="472675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h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0300362" y="395428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w</a:t>
            </a:r>
            <a:endParaRPr lang="ko-KR" altLang="en-US" sz="1600" dirty="0"/>
          </a:p>
        </p:txBody>
      </p:sp>
      <p:sp>
        <p:nvSpPr>
          <p:cNvPr id="11" name="오른쪽 중괄호 10"/>
          <p:cNvSpPr/>
          <p:nvPr/>
        </p:nvSpPr>
        <p:spPr>
          <a:xfrm rot="5400000" flipH="1" flipV="1">
            <a:off x="10368943" y="3493301"/>
            <a:ext cx="252000" cy="1806018"/>
          </a:xfrm>
          <a:prstGeom prst="rightBrace">
            <a:avLst>
              <a:gd name="adj1" fmla="val 8333"/>
              <a:gd name="adj2" fmla="val 47668"/>
            </a:avLst>
          </a:prstGeom>
          <a:ln>
            <a:solidFill>
              <a:srgbClr val="FF0000"/>
            </a:solidFill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298868" y="4923957"/>
            <a:ext cx="1800200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580347" y="4932000"/>
            <a:ext cx="1530918" cy="360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66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2852936"/>
            <a:ext cx="2704758" cy="37266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예제 </a:t>
            </a:r>
            <a:r>
              <a:rPr lang="en-US" altLang="ko-KR" dirty="0" smtClean="0">
                <a:solidFill>
                  <a:schemeClr val="accent2"/>
                </a:solidFill>
              </a:rPr>
              <a:t>12-9 : </a:t>
            </a:r>
            <a:r>
              <a:rPr lang="ko-KR" altLang="en-US" dirty="0" err="1" smtClean="0">
                <a:solidFill>
                  <a:schemeClr val="accent2"/>
                </a:solidFill>
              </a:rPr>
              <a:t>클리핑</a:t>
            </a:r>
            <a:r>
              <a:rPr lang="ko-KR" altLang="en-US" dirty="0" smtClean="0">
                <a:solidFill>
                  <a:schemeClr val="accent2"/>
                </a:solidFill>
              </a:rPr>
              <a:t> 영역에 그리기</a:t>
            </a:r>
            <a:r>
              <a:rPr lang="en-US" altLang="ko-KR" sz="2400" dirty="0">
                <a:solidFill>
                  <a:schemeClr val="accent2"/>
                </a:solidFill>
              </a:rPr>
              <a:t>(1/3)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6602" y="2356290"/>
            <a:ext cx="4535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클리핑</a:t>
            </a:r>
            <a:r>
              <a:rPr lang="ko-KR" altLang="en-US" sz="1600" dirty="0"/>
              <a:t> 영역 </a:t>
            </a:r>
            <a:r>
              <a:rPr lang="en-US" altLang="ko-KR" sz="1600" dirty="0"/>
              <a:t>: (100,20)</a:t>
            </a:r>
            <a:r>
              <a:rPr lang="ko-KR" altLang="en-US" sz="1600" dirty="0"/>
              <a:t>에서 </a:t>
            </a:r>
            <a:r>
              <a:rPr lang="en-US" altLang="ko-KR" sz="1600" dirty="0"/>
              <a:t>150x150 </a:t>
            </a:r>
            <a:r>
              <a:rPr lang="ko-KR" altLang="en-US" sz="1600" dirty="0"/>
              <a:t>사각형</a:t>
            </a:r>
            <a:r>
              <a:rPr lang="en-US" altLang="ko-KR" sz="1600" dirty="0"/>
              <a:t> </a:t>
            </a:r>
            <a:r>
              <a:rPr lang="ko-KR" altLang="en-US" sz="1600" dirty="0"/>
              <a:t>영역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 rot="16200000" flipH="1">
            <a:off x="5353336" y="2963513"/>
            <a:ext cx="571504" cy="714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037060" y="1315172"/>
            <a:ext cx="83794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패널에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(100, 20)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에서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150×150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크기로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클리핑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영역을 설정하고 문자열과 이미지를 출력하여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클리핑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여부를 확인하여보라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000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000000"/>
                </a:solidFill>
              </a:rPr>
              <a:t>예제 </a:t>
            </a:r>
            <a:r>
              <a:rPr lang="en-US" altLang="ko-KR" dirty="0">
                <a:solidFill>
                  <a:srgbClr val="000000"/>
                </a:solidFill>
              </a:rPr>
              <a:t>12-9 : </a:t>
            </a:r>
            <a:r>
              <a:rPr lang="ko-KR" altLang="en-US" dirty="0" err="1">
                <a:solidFill>
                  <a:srgbClr val="000000"/>
                </a:solidFill>
              </a:rPr>
              <a:t>클리핑</a:t>
            </a:r>
            <a:r>
              <a:rPr lang="ko-KR" altLang="en-US" dirty="0">
                <a:solidFill>
                  <a:srgbClr val="000000"/>
                </a:solidFill>
              </a:rPr>
              <a:t> 영역에 그리기</a:t>
            </a:r>
            <a:r>
              <a:rPr lang="en-US" altLang="ko-KR" sz="2400" dirty="0">
                <a:solidFill>
                  <a:srgbClr val="000000"/>
                </a:solidFill>
              </a:rPr>
              <a:t>(2/3)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209800" y="1916833"/>
            <a:ext cx="6390240" cy="31393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javax.swing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java.awt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b="1" dirty="0"/>
              <a:t>public class </a:t>
            </a:r>
            <a:r>
              <a:rPr lang="en-US" altLang="ko-KR" sz="1800" b="1" dirty="0" err="1"/>
              <a:t>GraphicsClipEx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JFrame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private </a:t>
            </a:r>
            <a:r>
              <a:rPr lang="en-US" altLang="ko-KR" sz="1800" dirty="0" err="1"/>
              <a:t>MyPanel</a:t>
            </a:r>
            <a:r>
              <a:rPr lang="en-US" altLang="ko-KR" sz="1800" dirty="0"/>
              <a:t> panel =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MyPanel</a:t>
            </a:r>
            <a:r>
              <a:rPr lang="en-US" altLang="ko-KR" sz="1800" b="1" dirty="0"/>
              <a:t>();</a:t>
            </a:r>
          </a:p>
          <a:p>
            <a:pPr defTabSz="180000"/>
            <a:r>
              <a:rPr lang="en-US" altLang="ko-KR" sz="1800" dirty="0"/>
              <a:t>	public </a:t>
            </a:r>
            <a:r>
              <a:rPr lang="en-US" altLang="ko-KR" sz="1800" dirty="0" err="1"/>
              <a:t>GraphicsClipEx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setTitle</a:t>
            </a:r>
            <a:r>
              <a:rPr lang="en-US" altLang="ko-KR" sz="1800" dirty="0"/>
              <a:t>("</a:t>
            </a:r>
            <a:r>
              <a:rPr lang="ko-KR" altLang="en-US" sz="1800" dirty="0" err="1"/>
              <a:t>클리핑</a:t>
            </a:r>
            <a:r>
              <a:rPr lang="ko-KR" altLang="en-US" sz="1800" dirty="0"/>
              <a:t> 예제</a:t>
            </a:r>
            <a:r>
              <a:rPr lang="en-US" altLang="ko-KR" sz="1800" dirty="0"/>
              <a:t>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setDefaultCloseOperation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JFrame.EXIT_ON_CLOSE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setContentPane</a:t>
            </a:r>
            <a:r>
              <a:rPr lang="en-US" altLang="ko-KR" sz="1800" b="1" dirty="0"/>
              <a:t>(panel);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setSize</a:t>
            </a:r>
            <a:r>
              <a:rPr lang="en-US" altLang="ko-KR" sz="1800" dirty="0"/>
              <a:t>(300, 400);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setVisible</a:t>
            </a:r>
            <a:r>
              <a:rPr lang="en-US" altLang="ko-KR" sz="1800" dirty="0"/>
              <a:t>(true);</a:t>
            </a:r>
          </a:p>
          <a:p>
            <a:pPr defTabSz="180000"/>
            <a:r>
              <a:rPr lang="en-US" altLang="ko-KR" sz="18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81347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000000"/>
                </a:solidFill>
              </a:rPr>
              <a:t>예제 </a:t>
            </a:r>
            <a:r>
              <a:rPr lang="en-US" altLang="ko-KR" dirty="0">
                <a:solidFill>
                  <a:srgbClr val="000000"/>
                </a:solidFill>
              </a:rPr>
              <a:t>12-9 : </a:t>
            </a:r>
            <a:r>
              <a:rPr lang="ko-KR" altLang="en-US" dirty="0" err="1">
                <a:solidFill>
                  <a:srgbClr val="000000"/>
                </a:solidFill>
              </a:rPr>
              <a:t>클리핑</a:t>
            </a:r>
            <a:r>
              <a:rPr lang="ko-KR" altLang="en-US" dirty="0">
                <a:solidFill>
                  <a:srgbClr val="000000"/>
                </a:solidFill>
              </a:rPr>
              <a:t> 영역에 그리기</a:t>
            </a:r>
            <a:r>
              <a:rPr lang="en-US" altLang="ko-KR" sz="2400" dirty="0">
                <a:solidFill>
                  <a:srgbClr val="000000"/>
                </a:solidFill>
              </a:rPr>
              <a:t>(3/3)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14400" y="1412776"/>
            <a:ext cx="7110320" cy="4801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</a:t>
            </a:r>
            <a:r>
              <a:rPr lang="en-US" altLang="ko-KR" sz="1800" b="1" dirty="0"/>
              <a:t>class </a:t>
            </a:r>
            <a:r>
              <a:rPr lang="en-US" altLang="ko-KR" sz="1800" b="1" dirty="0" err="1"/>
              <a:t>MyPanel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JPanel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	private </a:t>
            </a:r>
            <a:r>
              <a:rPr lang="en-US" altLang="ko-KR" sz="1800" dirty="0" err="1"/>
              <a:t>ImageIcon</a:t>
            </a:r>
            <a:r>
              <a:rPr lang="en-US" altLang="ko-KR" sz="1800" dirty="0"/>
              <a:t> icon = new </a:t>
            </a:r>
            <a:r>
              <a:rPr lang="en-US" altLang="ko-KR" sz="1800" dirty="0" err="1"/>
              <a:t>ImageIcon</a:t>
            </a:r>
            <a:r>
              <a:rPr lang="en-US" altLang="ko-KR" sz="1800" dirty="0"/>
              <a:t>("images/image0.jpg");</a:t>
            </a:r>
          </a:p>
          <a:p>
            <a:pPr defTabSz="180000"/>
            <a:r>
              <a:rPr lang="en-US" altLang="ko-KR" sz="1800" dirty="0"/>
              <a:t>		private Image </a:t>
            </a:r>
            <a:r>
              <a:rPr lang="en-US" altLang="ko-KR" sz="1800" dirty="0" err="1"/>
              <a:t>img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icon.getImage</a:t>
            </a:r>
            <a:r>
              <a:rPr lang="en-US" altLang="ko-KR" sz="1800" dirty="0"/>
              <a:t>(); // </a:t>
            </a:r>
            <a:r>
              <a:rPr lang="ko-KR" altLang="en-US" sz="1800" dirty="0"/>
              <a:t>이미지 객체</a:t>
            </a:r>
          </a:p>
          <a:p>
            <a:pPr defTabSz="180000"/>
            <a:r>
              <a:rPr lang="en-US" altLang="ko-KR" sz="1800" dirty="0"/>
              <a:t>		public void </a:t>
            </a:r>
            <a:r>
              <a:rPr lang="en-US" altLang="ko-KR" sz="1800" dirty="0" err="1"/>
              <a:t>paintComponent</a:t>
            </a:r>
            <a:r>
              <a:rPr lang="en-US" altLang="ko-KR" sz="1800" dirty="0"/>
              <a:t>(Graphics g) {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super.paintComponent</a:t>
            </a:r>
            <a:r>
              <a:rPr lang="en-US" altLang="ko-KR" sz="1800" dirty="0"/>
              <a:t>(g);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 err="1"/>
              <a:t>g.setClip</a:t>
            </a:r>
            <a:r>
              <a:rPr lang="en-US" altLang="ko-KR" sz="1800" b="1" dirty="0"/>
              <a:t>(100, 20, 150, 150);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 err="1"/>
              <a:t>g.drawImage</a:t>
            </a:r>
            <a:r>
              <a:rPr lang="en-US" altLang="ko-KR" sz="1800" b="1" dirty="0"/>
              <a:t>(</a:t>
            </a:r>
            <a:r>
              <a:rPr lang="en-US" altLang="ko-KR" sz="1800" b="1" dirty="0" err="1"/>
              <a:t>img</a:t>
            </a:r>
            <a:r>
              <a:rPr lang="en-US" altLang="ko-KR" sz="1800" b="1" dirty="0"/>
              <a:t>, 0, 0, </a:t>
            </a:r>
            <a:r>
              <a:rPr lang="en-US" altLang="ko-KR" sz="1800" b="1" dirty="0" err="1"/>
              <a:t>getWidth</a:t>
            </a:r>
            <a:r>
              <a:rPr lang="en-US" altLang="ko-KR" sz="1800" b="1" dirty="0"/>
              <a:t>(), </a:t>
            </a:r>
            <a:r>
              <a:rPr lang="en-US" altLang="ko-KR" sz="1800" b="1" dirty="0" err="1"/>
              <a:t>getHeight</a:t>
            </a:r>
            <a:r>
              <a:rPr lang="en-US" altLang="ko-KR" sz="1800" b="1" dirty="0"/>
              <a:t>(), this);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g.setColor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Color.YELLOW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fr-FR" altLang="ko-KR" sz="1800" dirty="0"/>
              <a:t>			g.setFont(new Font("Arial", Font.ITALIC, 40));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 err="1"/>
              <a:t>g.drawString</a:t>
            </a:r>
            <a:r>
              <a:rPr lang="en-US" altLang="ko-KR" sz="1800" b="1" dirty="0"/>
              <a:t>("Go Gator!!", 10, 150);</a:t>
            </a:r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public static void main(String [] </a:t>
            </a:r>
            <a:r>
              <a:rPr lang="en-US" altLang="ko-KR" sz="1800" dirty="0" err="1"/>
              <a:t>args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new </a:t>
            </a:r>
            <a:r>
              <a:rPr lang="en-US" altLang="ko-KR" sz="1800" dirty="0" err="1"/>
              <a:t>GraphicsClipEx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272" y="2420888"/>
            <a:ext cx="3099655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4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 dirty="0">
                <a:solidFill>
                  <a:schemeClr val="accent2"/>
                </a:solidFill>
              </a:rPr>
              <a:t>예제 </a:t>
            </a:r>
            <a:r>
              <a:rPr lang="en-US" altLang="ko-KR" sz="3000" dirty="0">
                <a:solidFill>
                  <a:schemeClr val="accent2"/>
                </a:solidFill>
              </a:rPr>
              <a:t>12-1 : </a:t>
            </a:r>
            <a:r>
              <a:rPr lang="en-US" altLang="ko-KR" sz="3000" dirty="0" err="1">
                <a:solidFill>
                  <a:schemeClr val="accent2"/>
                </a:solidFill>
              </a:rPr>
              <a:t>JPanel</a:t>
            </a:r>
            <a:r>
              <a:rPr lang="ko-KR" altLang="en-US" sz="3000" dirty="0">
                <a:solidFill>
                  <a:schemeClr val="accent2"/>
                </a:solidFill>
              </a:rPr>
              <a:t>을 상속받아 도형 그리기</a:t>
            </a:r>
            <a:r>
              <a:rPr lang="en-US" altLang="ko-KR" sz="1800" dirty="0">
                <a:solidFill>
                  <a:schemeClr val="accent2"/>
                </a:solidFill>
              </a:rPr>
              <a:t>(1/3)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2276872"/>
            <a:ext cx="4378168" cy="271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0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강의 내용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스윙 컴포넌트 그리기</a:t>
            </a:r>
            <a:endParaRPr lang="en-US" altLang="ko-KR" dirty="0" smtClean="0"/>
          </a:p>
          <a:p>
            <a:r>
              <a:rPr lang="en-US" altLang="ko-KR" dirty="0" smtClean="0"/>
              <a:t>Graphics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r>
              <a:rPr lang="ko-KR" altLang="en-US" dirty="0" smtClean="0"/>
              <a:t>도형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그리기와 칠하기</a:t>
            </a:r>
            <a:endParaRPr lang="en-US" altLang="ko-KR" dirty="0" smtClean="0"/>
          </a:p>
          <a:p>
            <a:r>
              <a:rPr lang="ko-KR" altLang="en-US" dirty="0" smtClean="0"/>
              <a:t>이미지 그리기</a:t>
            </a:r>
            <a:endParaRPr lang="en-US" altLang="ko-KR" dirty="0" smtClean="0"/>
          </a:p>
          <a:p>
            <a:r>
              <a:rPr lang="ko-KR" altLang="en-US" dirty="0" err="1" smtClean="0"/>
              <a:t>클리핑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chemeClr val="accent2"/>
                </a:solidFill>
              </a:rPr>
              <a:t>스윙의 페인팅 메커니즘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pPr eaLnBrk="1" hangingPunct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2935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스윙 컴포넌트가 그려지는 </a:t>
            </a:r>
            <a:r>
              <a:rPr lang="ko-KR" altLang="en-US" dirty="0" smtClean="0"/>
              <a:t>과정</a:t>
            </a:r>
            <a:r>
              <a:rPr lang="en-US" altLang="ko-KR" sz="2400" dirty="0"/>
              <a:t>(</a:t>
            </a:r>
            <a:r>
              <a:rPr lang="en-US" altLang="ko-KR" sz="2400" dirty="0" smtClean="0"/>
              <a:t>1/5)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스윙에서 페인팅의 기본 골격은 </a:t>
            </a:r>
            <a:r>
              <a:rPr lang="en-US" altLang="ko-KR" dirty="0" err="1" smtClean="0"/>
              <a:t>JComponent</a:t>
            </a:r>
            <a:r>
              <a:rPr lang="ko-KR" altLang="en-US" dirty="0" smtClean="0"/>
              <a:t>에 구현되어 있음</a:t>
            </a:r>
            <a:endParaRPr lang="en-US" altLang="ko-KR" dirty="0" smtClean="0"/>
          </a:p>
          <a:p>
            <a:r>
              <a:rPr lang="ko-KR" altLang="en-US" dirty="0" smtClean="0"/>
              <a:t>다음은 페인팅과 관련된 </a:t>
            </a:r>
            <a:r>
              <a:rPr lang="en-US" altLang="ko-KR" dirty="0" err="1" smtClean="0"/>
              <a:t>JComponent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메소드들임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330" y="3140968"/>
            <a:ext cx="8642985" cy="161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4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스윙 컴포넌트가 그려지는 과정</a:t>
            </a:r>
            <a:r>
              <a:rPr lang="en-US" altLang="ko-KR" sz="2400" dirty="0" smtClean="0">
                <a:solidFill>
                  <a:srgbClr val="000000"/>
                </a:solidFill>
              </a:rPr>
              <a:t>(2/5</a:t>
            </a:r>
            <a:r>
              <a:rPr lang="en-US" altLang="ko-KR" sz="2400" dirty="0">
                <a:solidFill>
                  <a:srgbClr val="000000"/>
                </a:solidFill>
              </a:rPr>
              <a:t>)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"/>
          </p:nvPr>
        </p:nvSpPr>
        <p:spPr>
          <a:xfrm>
            <a:off x="2209800" y="1371600"/>
            <a:ext cx="7772400" cy="5081736"/>
          </a:xfrm>
        </p:spPr>
        <p:txBody>
          <a:bodyPr>
            <a:normAutofit/>
          </a:bodyPr>
          <a:lstStyle/>
          <a:p>
            <a:pPr lvl="1"/>
            <a:r>
              <a:rPr lang="en-US" altLang="ko-KR" dirty="0" smtClean="0"/>
              <a:t>paint()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컴포넌트가 그려져야 할 경우에 자동 호출됨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예를 들어 다른 윈도우에 의해 가려졌다가 드러날 때</a:t>
            </a:r>
            <a:endParaRPr lang="en-US" altLang="ko-KR" dirty="0" smtClean="0"/>
          </a:p>
          <a:p>
            <a:pPr lvl="2">
              <a:spcBef>
                <a:spcPts val="1000"/>
              </a:spcBef>
            </a:pPr>
            <a:r>
              <a:rPr lang="ko-KR" altLang="en-US" dirty="0" smtClean="0"/>
              <a:t>다음과 같은 형태로 구현되어 있음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sz="1800" dirty="0"/>
              <a:t> </a:t>
            </a:r>
            <a:endParaRPr lang="en-US" altLang="ko-KR" sz="1800" dirty="0"/>
          </a:p>
          <a:p>
            <a:endParaRPr lang="en-US" altLang="ko-KR" sz="1800" dirty="0"/>
          </a:p>
          <a:p>
            <a:pPr lvl="1"/>
            <a:endParaRPr lang="en-US" altLang="ko-KR" sz="1400" dirty="0"/>
          </a:p>
          <a:p>
            <a:pPr lvl="1"/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3503712" y="3068960"/>
            <a:ext cx="748883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public void paint(Graphics g) { // g</a:t>
            </a:r>
            <a:r>
              <a:rPr lang="ko-KR" altLang="en-US" sz="1800" dirty="0"/>
              <a:t>가 아래 </a:t>
            </a:r>
            <a:r>
              <a:rPr lang="en-US" altLang="ko-KR" sz="1800" dirty="0"/>
              <a:t>3</a:t>
            </a:r>
            <a:r>
              <a:rPr lang="ko-KR" altLang="en-US" sz="1800" dirty="0"/>
              <a:t>개의 </a:t>
            </a:r>
            <a:r>
              <a:rPr lang="ko-KR" altLang="en-US" sz="1800" dirty="0" err="1"/>
              <a:t>메소드에</a:t>
            </a:r>
            <a:r>
              <a:rPr lang="ko-KR" altLang="en-US" sz="1800" dirty="0"/>
              <a:t> 그대로 전달된다</a:t>
            </a:r>
            <a:r>
              <a:rPr lang="en-US" altLang="ko-KR" sz="1800" dirty="0"/>
              <a:t>.</a:t>
            </a:r>
          </a:p>
          <a:p>
            <a:pPr defTabSz="180000"/>
            <a:r>
              <a:rPr lang="en-US" altLang="ko-KR" sz="1800" dirty="0"/>
              <a:t>	...</a:t>
            </a:r>
          </a:p>
          <a:p>
            <a:pPr defTabSz="180000"/>
            <a:r>
              <a:rPr lang="en-US" altLang="ko-KR" sz="1800" dirty="0"/>
              <a:t>	</a:t>
            </a:r>
            <a:r>
              <a:rPr lang="en-US" altLang="ko-KR" sz="1800" dirty="0" err="1"/>
              <a:t>paintComponent</a:t>
            </a:r>
            <a:r>
              <a:rPr lang="en-US" altLang="ko-KR" sz="1800" dirty="0"/>
              <a:t>(g); // </a:t>
            </a:r>
            <a:r>
              <a:rPr lang="ko-KR" altLang="en-US" sz="1800" dirty="0"/>
              <a:t>① 컴포넌트 자신의 내부 모양 그리기</a:t>
            </a:r>
          </a:p>
          <a:p>
            <a:pPr defTabSz="180000"/>
            <a:r>
              <a:rPr lang="en-US" altLang="ko-KR" sz="1800" dirty="0"/>
              <a:t>	</a:t>
            </a:r>
            <a:r>
              <a:rPr lang="en-US" altLang="ko-KR" sz="1800" dirty="0" err="1"/>
              <a:t>paintBorder</a:t>
            </a:r>
            <a:r>
              <a:rPr lang="en-US" altLang="ko-KR" sz="1800" dirty="0"/>
              <a:t>(g); // </a:t>
            </a:r>
            <a:r>
              <a:rPr lang="ko-KR" altLang="en-US" sz="1800" dirty="0"/>
              <a:t>② 컴포넌트 자신의 외곽 그리기</a:t>
            </a:r>
          </a:p>
          <a:p>
            <a:pPr defTabSz="180000"/>
            <a:r>
              <a:rPr lang="en-US" altLang="ko-KR" sz="1800" dirty="0"/>
              <a:t>	</a:t>
            </a:r>
            <a:r>
              <a:rPr lang="en-US" altLang="ko-KR" sz="1800" dirty="0" err="1"/>
              <a:t>paintChildren</a:t>
            </a:r>
            <a:r>
              <a:rPr lang="en-US" altLang="ko-KR" sz="1800" dirty="0"/>
              <a:t>(g); // </a:t>
            </a:r>
            <a:r>
              <a:rPr lang="ko-KR" altLang="en-US" sz="1800" dirty="0"/>
              <a:t>③ 컴포넌트의 자식들 그리기</a:t>
            </a:r>
          </a:p>
          <a:p>
            <a:pPr defTabSz="180000"/>
            <a:r>
              <a:rPr lang="en-US" altLang="ko-KR" sz="1800" dirty="0"/>
              <a:t>	...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4878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스윙 컴포넌트가 그려지는 과정</a:t>
            </a:r>
            <a:r>
              <a:rPr lang="en-US" altLang="ko-KR" sz="2400" dirty="0" smtClean="0">
                <a:solidFill>
                  <a:srgbClr val="000000"/>
                </a:solidFill>
              </a:rPr>
              <a:t>(3/5</a:t>
            </a:r>
            <a:r>
              <a:rPr lang="en-US" altLang="ko-KR" sz="2400" dirty="0">
                <a:solidFill>
                  <a:srgbClr val="000000"/>
                </a:solidFill>
              </a:rPr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err="1"/>
              <a:t>paintComponent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en-US" altLang="ko-KR" dirty="0"/>
              <a:t>paint()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실행시</a:t>
            </a:r>
            <a:r>
              <a:rPr lang="ko-KR" altLang="en-US" dirty="0"/>
              <a:t> 호출되어 컴포넌트 자신을 </a:t>
            </a:r>
            <a:r>
              <a:rPr lang="ko-KR" altLang="en-US" dirty="0" smtClean="0"/>
              <a:t>그림</a:t>
            </a:r>
            <a:endParaRPr lang="en-US" altLang="ko-KR" dirty="0"/>
          </a:p>
          <a:p>
            <a:pPr lvl="1"/>
            <a:r>
              <a:rPr lang="en-US" altLang="ko-KR" dirty="0" err="1"/>
              <a:t>paintChildren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컴포넌트가 컨테이너라면 포함되어 있는 모든 자식들을 </a:t>
            </a:r>
            <a:r>
              <a:rPr lang="ko-KR" altLang="en-US" dirty="0" smtClean="0"/>
              <a:t>그림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이를 </a:t>
            </a:r>
            <a:r>
              <a:rPr lang="ko-KR" altLang="en-US" dirty="0"/>
              <a:t>위해 자식 각각에 대해 </a:t>
            </a:r>
            <a:r>
              <a:rPr lang="ko-KR" altLang="en-US" dirty="0" smtClean="0"/>
              <a:t>차례대로 </a:t>
            </a:r>
            <a:r>
              <a:rPr lang="en-US" altLang="ko-KR" dirty="0" smtClean="0"/>
              <a:t>paint</a:t>
            </a:r>
            <a:r>
              <a:rPr lang="en-US" altLang="ko-KR" dirty="0"/>
              <a:t>()</a:t>
            </a:r>
            <a:r>
              <a:rPr lang="ko-KR" altLang="en-US" dirty="0"/>
              <a:t>를 호출하도록 되어 있음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5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스윙 컴포넌트가 그려지는 과정</a:t>
            </a:r>
            <a:r>
              <a:rPr lang="en-US" altLang="ko-KR" sz="2400" dirty="0" smtClean="0">
                <a:solidFill>
                  <a:srgbClr val="000000"/>
                </a:solidFill>
              </a:rPr>
              <a:t>(4/5</a:t>
            </a:r>
            <a:r>
              <a:rPr lang="en-US" altLang="ko-KR" sz="2400" dirty="0">
                <a:solidFill>
                  <a:srgbClr val="000000"/>
                </a:solidFill>
              </a:rPr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23592" y="1556792"/>
            <a:ext cx="7643866" cy="46577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 anchor="t" anchorCtr="0">
            <a:noAutofit/>
          </a:bodyPr>
          <a:lstStyle/>
          <a:p>
            <a:pPr defTabSz="360000"/>
            <a:r>
              <a:rPr lang="en-US" altLang="ko-KR" sz="1400"/>
              <a:t>paint()</a:t>
            </a:r>
          </a:p>
          <a:p>
            <a:pPr defTabSz="360000"/>
            <a:r>
              <a:rPr lang="en-US" altLang="ko-KR" sz="1400"/>
              <a:t>	paintComponent()</a:t>
            </a:r>
          </a:p>
          <a:p>
            <a:pPr defTabSz="360000"/>
            <a:r>
              <a:rPr lang="en-US" altLang="ko-KR" sz="1400"/>
              <a:t>	paintBorder()</a:t>
            </a:r>
          </a:p>
          <a:p>
            <a:pPr defTabSz="360000"/>
            <a:r>
              <a:rPr lang="en-US" altLang="ko-KR" sz="1400"/>
              <a:t>	paintChildren()</a:t>
            </a:r>
            <a:endParaRPr lang="ko-KR" altLang="en-US" sz="1400"/>
          </a:p>
          <a:p>
            <a:pPr defTabSz="360000"/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3395610" y="4509120"/>
            <a:ext cx="4929222" cy="1428760"/>
          </a:xfrm>
          <a:prstGeom prst="rect">
            <a:avLst/>
          </a:prstGeom>
          <a:solidFill>
            <a:srgbClr val="B0E2F4"/>
          </a:solidFill>
          <a:ln>
            <a:solidFill>
              <a:schemeClr val="accent2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 anchor="t" anchorCtr="0">
            <a:noAutofit/>
          </a:bodyPr>
          <a:lstStyle/>
          <a:p>
            <a:pPr defTabSz="360000"/>
            <a:r>
              <a:rPr lang="en-US" altLang="ko-KR" sz="1400"/>
              <a:t>paint()</a:t>
            </a:r>
          </a:p>
          <a:p>
            <a:pPr defTabSz="360000"/>
            <a:r>
              <a:rPr lang="en-US" altLang="ko-KR" sz="1400"/>
              <a:t>	paintComponent()</a:t>
            </a:r>
          </a:p>
          <a:p>
            <a:pPr defTabSz="360000"/>
            <a:r>
              <a:rPr lang="en-US" altLang="ko-KR" sz="1400"/>
              <a:t>	paintBorder()</a:t>
            </a:r>
          </a:p>
          <a:p>
            <a:pPr defTabSz="360000"/>
            <a:r>
              <a:rPr lang="en-US" altLang="ko-KR" sz="1400"/>
              <a:t>	paintChildren()</a:t>
            </a:r>
            <a:endParaRPr lang="ko-KR" altLang="en-US" sz="1400"/>
          </a:p>
          <a:p>
            <a:pPr defTabSz="360000"/>
            <a:endParaRPr lang="ko-KR" altLang="en-US" sz="1400" dirty="0"/>
          </a:p>
        </p:txBody>
      </p:sp>
      <p:sp>
        <p:nvSpPr>
          <p:cNvPr id="97" name="직사각형 96"/>
          <p:cNvSpPr/>
          <p:nvPr/>
        </p:nvSpPr>
        <p:spPr>
          <a:xfrm>
            <a:off x="5771874" y="4869160"/>
            <a:ext cx="2357454" cy="928694"/>
          </a:xfrm>
          <a:prstGeom prst="rect">
            <a:avLst/>
          </a:prstGeom>
          <a:solidFill>
            <a:srgbClr val="B7CEA6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 anchor="t" anchorCtr="0">
            <a:noAutofit/>
          </a:bodyPr>
          <a:lstStyle/>
          <a:p>
            <a:pPr defTabSz="360000"/>
            <a:r>
              <a:rPr lang="en-US" altLang="ko-KR" sz="1400"/>
              <a:t>paint()</a:t>
            </a:r>
          </a:p>
          <a:p>
            <a:pPr defTabSz="360000"/>
            <a:r>
              <a:rPr lang="en-US" altLang="ko-KR" sz="1400"/>
              <a:t>	paintComponent()</a:t>
            </a:r>
          </a:p>
          <a:p>
            <a:pPr defTabSz="360000"/>
            <a:r>
              <a:rPr lang="en-US" altLang="ko-KR" sz="1400"/>
              <a:t>	paintBorder()</a:t>
            </a:r>
          </a:p>
          <a:p>
            <a:pPr defTabSz="360000"/>
            <a:r>
              <a:rPr lang="en-US" altLang="ko-KR" sz="1400"/>
              <a:t>	paintChildren()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5051794" y="1844824"/>
            <a:ext cx="4929222" cy="2520280"/>
          </a:xfrm>
          <a:prstGeom prst="rect">
            <a:avLst/>
          </a:prstGeom>
          <a:solidFill>
            <a:srgbClr val="B0E2F4"/>
          </a:solidFill>
          <a:ln>
            <a:solidFill>
              <a:schemeClr val="accent2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 anchor="t" anchorCtr="0">
            <a:noAutofit/>
          </a:bodyPr>
          <a:lstStyle/>
          <a:p>
            <a:pPr defTabSz="360000"/>
            <a:r>
              <a:rPr lang="en-US" altLang="ko-KR" sz="1400" dirty="0"/>
              <a:t>paint()</a:t>
            </a:r>
          </a:p>
          <a:p>
            <a:pPr defTabSz="360000"/>
            <a:r>
              <a:rPr lang="en-US" altLang="ko-KR" sz="1400" dirty="0"/>
              <a:t>	</a:t>
            </a:r>
            <a:r>
              <a:rPr lang="en-US" altLang="ko-KR" sz="1400" dirty="0" err="1"/>
              <a:t>paintComponent</a:t>
            </a:r>
            <a:r>
              <a:rPr lang="en-US" altLang="ko-KR" sz="1400" dirty="0"/>
              <a:t>()</a:t>
            </a:r>
          </a:p>
          <a:p>
            <a:pPr defTabSz="360000"/>
            <a:r>
              <a:rPr lang="en-US" altLang="ko-KR" sz="1400" dirty="0"/>
              <a:t>	</a:t>
            </a:r>
            <a:r>
              <a:rPr lang="en-US" altLang="ko-KR" sz="1400" dirty="0" err="1"/>
              <a:t>paintBorder</a:t>
            </a:r>
            <a:r>
              <a:rPr lang="en-US" altLang="ko-KR" sz="1400" dirty="0"/>
              <a:t>()</a:t>
            </a:r>
          </a:p>
          <a:p>
            <a:pPr defTabSz="360000"/>
            <a:r>
              <a:rPr lang="en-US" altLang="ko-KR" sz="1400" dirty="0"/>
              <a:t>	</a:t>
            </a:r>
            <a:r>
              <a:rPr lang="en-US" altLang="ko-KR" sz="1400" dirty="0" err="1"/>
              <a:t>paintChildren</a:t>
            </a:r>
            <a:r>
              <a:rPr lang="en-US" altLang="ko-KR" sz="1400" dirty="0"/>
              <a:t>()</a:t>
            </a:r>
            <a:endParaRPr lang="ko-KR" altLang="en-US" sz="1400" dirty="0"/>
          </a:p>
          <a:p>
            <a:pPr defTabSz="360000"/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7428058" y="2132856"/>
            <a:ext cx="2357454" cy="928694"/>
          </a:xfrm>
          <a:prstGeom prst="rect">
            <a:avLst/>
          </a:prstGeom>
          <a:solidFill>
            <a:srgbClr val="B7CEA6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 anchor="t" anchorCtr="0">
            <a:noAutofit/>
          </a:bodyPr>
          <a:lstStyle/>
          <a:p>
            <a:pPr defTabSz="360000"/>
            <a:r>
              <a:rPr lang="en-US" altLang="ko-KR" sz="1400"/>
              <a:t>paint()</a:t>
            </a:r>
          </a:p>
          <a:p>
            <a:pPr defTabSz="360000"/>
            <a:r>
              <a:rPr lang="en-US" altLang="ko-KR" sz="1400"/>
              <a:t>	paintComponent()</a:t>
            </a:r>
          </a:p>
          <a:p>
            <a:pPr defTabSz="360000"/>
            <a:r>
              <a:rPr lang="en-US" altLang="ko-KR" sz="1400"/>
              <a:t>	paintBorder()</a:t>
            </a:r>
          </a:p>
          <a:p>
            <a:pPr defTabSz="360000"/>
            <a:r>
              <a:rPr lang="en-US" altLang="ko-KR" sz="1400"/>
              <a:t>	paintChildren()</a:t>
            </a:r>
            <a:endParaRPr lang="ko-KR" altLang="en-US" sz="1400" dirty="0"/>
          </a:p>
        </p:txBody>
      </p:sp>
      <p:cxnSp>
        <p:nvCxnSpPr>
          <p:cNvPr id="12" name="구부러진 연결선 11"/>
          <p:cNvCxnSpPr/>
          <p:nvPr/>
        </p:nvCxnSpPr>
        <p:spPr>
          <a:xfrm rot="16200000" flipH="1">
            <a:off x="2610883" y="1712455"/>
            <a:ext cx="214314" cy="214314"/>
          </a:xfrm>
          <a:prstGeom prst="curvedConnector3">
            <a:avLst>
              <a:gd name="adj1" fmla="val 100196"/>
            </a:avLst>
          </a:pr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2768872" y="1964908"/>
            <a:ext cx="73212" cy="259976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2" name="자유형 31"/>
          <p:cNvSpPr/>
          <p:nvPr/>
        </p:nvSpPr>
        <p:spPr>
          <a:xfrm>
            <a:off x="2785747" y="2163817"/>
            <a:ext cx="73212" cy="259976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40" name="구부러진 연결선 39"/>
          <p:cNvCxnSpPr/>
          <p:nvPr/>
        </p:nvCxnSpPr>
        <p:spPr>
          <a:xfrm rot="10800000" flipV="1">
            <a:off x="4115690" y="2142546"/>
            <a:ext cx="1020652" cy="249735"/>
          </a:xfrm>
          <a:prstGeom prst="curvedConnector3">
            <a:avLst>
              <a:gd name="adj1" fmla="val 50000"/>
            </a:avLst>
          </a:prstGeom>
          <a:ln>
            <a:solidFill>
              <a:srgbClr val="FF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구부러진 연결선 41"/>
          <p:cNvCxnSpPr/>
          <p:nvPr/>
        </p:nvCxnSpPr>
        <p:spPr>
          <a:xfrm rot="16200000" flipH="1">
            <a:off x="5256552" y="2055696"/>
            <a:ext cx="214314" cy="214314"/>
          </a:xfrm>
          <a:prstGeom prst="curvedConnector3">
            <a:avLst>
              <a:gd name="adj1" fmla="val 100196"/>
            </a:avLst>
          </a:pr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자유형 42"/>
          <p:cNvSpPr/>
          <p:nvPr/>
        </p:nvSpPr>
        <p:spPr>
          <a:xfrm>
            <a:off x="5385391" y="2284939"/>
            <a:ext cx="90087" cy="223287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4" name="자유형 43"/>
          <p:cNvSpPr/>
          <p:nvPr/>
        </p:nvSpPr>
        <p:spPr>
          <a:xfrm>
            <a:off x="5424573" y="2468482"/>
            <a:ext cx="90087" cy="223287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9" name="직사각형 48"/>
          <p:cNvSpPr/>
          <p:nvPr/>
        </p:nvSpPr>
        <p:spPr>
          <a:xfrm>
            <a:off x="7428058" y="3356992"/>
            <a:ext cx="2357454" cy="928694"/>
          </a:xfrm>
          <a:prstGeom prst="rect">
            <a:avLst/>
          </a:prstGeom>
          <a:solidFill>
            <a:srgbClr val="B7CEA6"/>
          </a:solidFill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 anchor="t" anchorCtr="0">
            <a:noAutofit/>
          </a:bodyPr>
          <a:lstStyle/>
          <a:p>
            <a:pPr defTabSz="360000"/>
            <a:r>
              <a:rPr lang="en-US" altLang="ko-KR" sz="1400"/>
              <a:t>paint()</a:t>
            </a:r>
          </a:p>
          <a:p>
            <a:pPr defTabSz="360000"/>
            <a:r>
              <a:rPr lang="en-US" altLang="ko-KR" sz="1400"/>
              <a:t>	paintComponent()</a:t>
            </a:r>
          </a:p>
          <a:p>
            <a:pPr defTabSz="360000"/>
            <a:r>
              <a:rPr lang="en-US" altLang="ko-KR" sz="1400"/>
              <a:t>	paintBorder()</a:t>
            </a:r>
          </a:p>
          <a:p>
            <a:pPr defTabSz="360000"/>
            <a:r>
              <a:rPr lang="en-US" altLang="ko-KR" sz="1400"/>
              <a:t>	paintChildren()</a:t>
            </a:r>
            <a:endParaRPr lang="ko-KR" altLang="en-US" sz="1400" dirty="0"/>
          </a:p>
        </p:txBody>
      </p:sp>
      <p:sp>
        <p:nvSpPr>
          <p:cNvPr id="60" name="자유형 59"/>
          <p:cNvSpPr/>
          <p:nvPr/>
        </p:nvSpPr>
        <p:spPr>
          <a:xfrm>
            <a:off x="6707979" y="2347170"/>
            <a:ext cx="791519" cy="344598"/>
          </a:xfrm>
          <a:custGeom>
            <a:avLst/>
            <a:gdLst>
              <a:gd name="connsiteX0" fmla="*/ 0 w 968189"/>
              <a:gd name="connsiteY0" fmla="*/ 797859 h 797859"/>
              <a:gd name="connsiteX1" fmla="*/ 125506 w 968189"/>
              <a:gd name="connsiteY1" fmla="*/ 788894 h 797859"/>
              <a:gd name="connsiteX2" fmla="*/ 233083 w 968189"/>
              <a:gd name="connsiteY2" fmla="*/ 744071 h 797859"/>
              <a:gd name="connsiteX3" fmla="*/ 349624 w 968189"/>
              <a:gd name="connsiteY3" fmla="*/ 627530 h 797859"/>
              <a:gd name="connsiteX4" fmla="*/ 421342 w 968189"/>
              <a:gd name="connsiteY4" fmla="*/ 322730 h 797859"/>
              <a:gd name="connsiteX5" fmla="*/ 502024 w 968189"/>
              <a:gd name="connsiteY5" fmla="*/ 170330 h 797859"/>
              <a:gd name="connsiteX6" fmla="*/ 699247 w 968189"/>
              <a:gd name="connsiteY6" fmla="*/ 44824 h 797859"/>
              <a:gd name="connsiteX7" fmla="*/ 968189 w 968189"/>
              <a:gd name="connsiteY7" fmla="*/ 0 h 797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8189" h="797859">
                <a:moveTo>
                  <a:pt x="0" y="797859"/>
                </a:moveTo>
                <a:cubicBezTo>
                  <a:pt x="43329" y="797859"/>
                  <a:pt x="86659" y="797859"/>
                  <a:pt x="125506" y="788894"/>
                </a:cubicBezTo>
                <a:cubicBezTo>
                  <a:pt x="164353" y="779929"/>
                  <a:pt x="195730" y="770965"/>
                  <a:pt x="233083" y="744071"/>
                </a:cubicBezTo>
                <a:cubicBezTo>
                  <a:pt x="270436" y="717177"/>
                  <a:pt x="318248" y="697754"/>
                  <a:pt x="349624" y="627530"/>
                </a:cubicBezTo>
                <a:cubicBezTo>
                  <a:pt x="381001" y="557307"/>
                  <a:pt x="395942" y="398930"/>
                  <a:pt x="421342" y="322730"/>
                </a:cubicBezTo>
                <a:cubicBezTo>
                  <a:pt x="446742" y="246530"/>
                  <a:pt x="455707" y="216648"/>
                  <a:pt x="502024" y="170330"/>
                </a:cubicBezTo>
                <a:cubicBezTo>
                  <a:pt x="548341" y="124012"/>
                  <a:pt x="621553" y="73212"/>
                  <a:pt x="699247" y="44824"/>
                </a:cubicBezTo>
                <a:cubicBezTo>
                  <a:pt x="776941" y="16436"/>
                  <a:pt x="872565" y="8218"/>
                  <a:pt x="968189" y="0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2" name="자유형 61"/>
          <p:cNvSpPr/>
          <p:nvPr/>
        </p:nvSpPr>
        <p:spPr>
          <a:xfrm>
            <a:off x="7785248" y="2561485"/>
            <a:ext cx="106962" cy="151849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자유형 62"/>
          <p:cNvSpPr/>
          <p:nvPr/>
        </p:nvSpPr>
        <p:spPr>
          <a:xfrm>
            <a:off x="7785248" y="2775799"/>
            <a:ext cx="106962" cy="151849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0" name="자유형 69"/>
          <p:cNvSpPr/>
          <p:nvPr/>
        </p:nvSpPr>
        <p:spPr>
          <a:xfrm>
            <a:off x="7637044" y="2392281"/>
            <a:ext cx="242047" cy="152400"/>
          </a:xfrm>
          <a:custGeom>
            <a:avLst/>
            <a:gdLst>
              <a:gd name="connsiteX0" fmla="*/ 0 w 242047"/>
              <a:gd name="connsiteY0" fmla="*/ 0 h 152400"/>
              <a:gd name="connsiteX1" fmla="*/ 44823 w 242047"/>
              <a:gd name="connsiteY1" fmla="*/ 116541 h 152400"/>
              <a:gd name="connsiteX2" fmla="*/ 242047 w 242047"/>
              <a:gd name="connsiteY2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047" h="152400">
                <a:moveTo>
                  <a:pt x="0" y="0"/>
                </a:moveTo>
                <a:cubicBezTo>
                  <a:pt x="2241" y="45570"/>
                  <a:pt x="4482" y="91141"/>
                  <a:pt x="44823" y="116541"/>
                </a:cubicBezTo>
                <a:cubicBezTo>
                  <a:pt x="85164" y="141941"/>
                  <a:pt x="163605" y="147170"/>
                  <a:pt x="242047" y="152400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1" name="자유형 70"/>
          <p:cNvSpPr/>
          <p:nvPr/>
        </p:nvSpPr>
        <p:spPr>
          <a:xfrm flipV="1">
            <a:off x="6707979" y="2713334"/>
            <a:ext cx="1135253" cy="214315"/>
          </a:xfrm>
          <a:custGeom>
            <a:avLst/>
            <a:gdLst>
              <a:gd name="connsiteX0" fmla="*/ 887506 w 887506"/>
              <a:gd name="connsiteY0" fmla="*/ 4482 h 149411"/>
              <a:gd name="connsiteX1" fmla="*/ 717177 w 887506"/>
              <a:gd name="connsiteY1" fmla="*/ 4482 h 149411"/>
              <a:gd name="connsiteX2" fmla="*/ 493059 w 887506"/>
              <a:gd name="connsiteY2" fmla="*/ 31376 h 149411"/>
              <a:gd name="connsiteX3" fmla="*/ 233082 w 887506"/>
              <a:gd name="connsiteY3" fmla="*/ 129988 h 149411"/>
              <a:gd name="connsiteX4" fmla="*/ 0 w 887506"/>
              <a:gd name="connsiteY4" fmla="*/ 147917 h 14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506" h="149411">
                <a:moveTo>
                  <a:pt x="887506" y="4482"/>
                </a:moveTo>
                <a:cubicBezTo>
                  <a:pt x="835212" y="2241"/>
                  <a:pt x="782918" y="0"/>
                  <a:pt x="717177" y="4482"/>
                </a:cubicBezTo>
                <a:cubicBezTo>
                  <a:pt x="651436" y="8964"/>
                  <a:pt x="573741" y="10458"/>
                  <a:pt x="493059" y="31376"/>
                </a:cubicBezTo>
                <a:cubicBezTo>
                  <a:pt x="412377" y="52294"/>
                  <a:pt x="315258" y="110565"/>
                  <a:pt x="233082" y="129988"/>
                </a:cubicBezTo>
                <a:cubicBezTo>
                  <a:pt x="150906" y="149411"/>
                  <a:pt x="75453" y="148664"/>
                  <a:pt x="0" y="147917"/>
                </a:cubicBezTo>
              </a:path>
            </a:pathLst>
          </a:custGeom>
          <a:ln>
            <a:solidFill>
              <a:srgbClr val="008A3E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4" name="자유형 73"/>
          <p:cNvSpPr/>
          <p:nvPr/>
        </p:nvSpPr>
        <p:spPr>
          <a:xfrm>
            <a:off x="6707978" y="2775798"/>
            <a:ext cx="792088" cy="725210"/>
          </a:xfrm>
          <a:custGeom>
            <a:avLst/>
            <a:gdLst>
              <a:gd name="connsiteX0" fmla="*/ 0 w 546847"/>
              <a:gd name="connsiteY0" fmla="*/ 0 h 256988"/>
              <a:gd name="connsiteX1" fmla="*/ 98611 w 546847"/>
              <a:gd name="connsiteY1" fmla="*/ 98612 h 256988"/>
              <a:gd name="connsiteX2" fmla="*/ 188258 w 546847"/>
              <a:gd name="connsiteY2" fmla="*/ 206188 h 256988"/>
              <a:gd name="connsiteX3" fmla="*/ 394447 w 546847"/>
              <a:gd name="connsiteY3" fmla="*/ 251012 h 256988"/>
              <a:gd name="connsiteX4" fmla="*/ 546847 w 546847"/>
              <a:gd name="connsiteY4" fmla="*/ 242047 h 25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847" h="256988">
                <a:moveTo>
                  <a:pt x="0" y="0"/>
                </a:moveTo>
                <a:cubicBezTo>
                  <a:pt x="33617" y="32123"/>
                  <a:pt x="67235" y="64247"/>
                  <a:pt x="98611" y="98612"/>
                </a:cubicBezTo>
                <a:cubicBezTo>
                  <a:pt x="129987" y="132977"/>
                  <a:pt x="138952" y="180788"/>
                  <a:pt x="188258" y="206188"/>
                </a:cubicBezTo>
                <a:cubicBezTo>
                  <a:pt x="237564" y="231588"/>
                  <a:pt x="334682" y="245036"/>
                  <a:pt x="394447" y="251012"/>
                </a:cubicBezTo>
                <a:cubicBezTo>
                  <a:pt x="454212" y="256988"/>
                  <a:pt x="500529" y="249517"/>
                  <a:pt x="546847" y="242047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5" name="자유형 74"/>
          <p:cNvSpPr/>
          <p:nvPr/>
        </p:nvSpPr>
        <p:spPr>
          <a:xfrm>
            <a:off x="7785248" y="3785621"/>
            <a:ext cx="106962" cy="151849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6" name="자유형 75"/>
          <p:cNvSpPr/>
          <p:nvPr/>
        </p:nvSpPr>
        <p:spPr>
          <a:xfrm>
            <a:off x="7785248" y="3999935"/>
            <a:ext cx="106962" cy="151849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7" name="자유형 76"/>
          <p:cNvSpPr/>
          <p:nvPr/>
        </p:nvSpPr>
        <p:spPr>
          <a:xfrm>
            <a:off x="7637044" y="3616417"/>
            <a:ext cx="242047" cy="152400"/>
          </a:xfrm>
          <a:custGeom>
            <a:avLst/>
            <a:gdLst>
              <a:gd name="connsiteX0" fmla="*/ 0 w 242047"/>
              <a:gd name="connsiteY0" fmla="*/ 0 h 152400"/>
              <a:gd name="connsiteX1" fmla="*/ 44823 w 242047"/>
              <a:gd name="connsiteY1" fmla="*/ 116541 h 152400"/>
              <a:gd name="connsiteX2" fmla="*/ 242047 w 242047"/>
              <a:gd name="connsiteY2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047" h="152400">
                <a:moveTo>
                  <a:pt x="0" y="0"/>
                </a:moveTo>
                <a:cubicBezTo>
                  <a:pt x="2241" y="45570"/>
                  <a:pt x="4482" y="91141"/>
                  <a:pt x="44823" y="116541"/>
                </a:cubicBezTo>
                <a:cubicBezTo>
                  <a:pt x="85164" y="141941"/>
                  <a:pt x="163605" y="147170"/>
                  <a:pt x="242047" y="152400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9" name="자유형 78"/>
          <p:cNvSpPr/>
          <p:nvPr/>
        </p:nvSpPr>
        <p:spPr>
          <a:xfrm>
            <a:off x="6635971" y="2775798"/>
            <a:ext cx="1152129" cy="1373282"/>
          </a:xfrm>
          <a:custGeom>
            <a:avLst/>
            <a:gdLst>
              <a:gd name="connsiteX0" fmla="*/ 986118 w 986118"/>
              <a:gd name="connsiteY0" fmla="*/ 896470 h 896470"/>
              <a:gd name="connsiteX1" fmla="*/ 726141 w 986118"/>
              <a:gd name="connsiteY1" fmla="*/ 815788 h 896470"/>
              <a:gd name="connsiteX2" fmla="*/ 376518 w 986118"/>
              <a:gd name="connsiteY2" fmla="*/ 636494 h 896470"/>
              <a:gd name="connsiteX3" fmla="*/ 152400 w 986118"/>
              <a:gd name="connsiteY3" fmla="*/ 439270 h 896470"/>
              <a:gd name="connsiteX4" fmla="*/ 107577 w 986118"/>
              <a:gd name="connsiteY4" fmla="*/ 179294 h 896470"/>
              <a:gd name="connsiteX5" fmla="*/ 0 w 986118"/>
              <a:gd name="connsiteY5" fmla="*/ 0 h 89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118" h="896470">
                <a:moveTo>
                  <a:pt x="986118" y="896470"/>
                </a:moveTo>
                <a:cubicBezTo>
                  <a:pt x="906929" y="877793"/>
                  <a:pt x="827741" y="859117"/>
                  <a:pt x="726141" y="815788"/>
                </a:cubicBezTo>
                <a:cubicBezTo>
                  <a:pt x="624541" y="772459"/>
                  <a:pt x="472141" y="699247"/>
                  <a:pt x="376518" y="636494"/>
                </a:cubicBezTo>
                <a:cubicBezTo>
                  <a:pt x="280895" y="573741"/>
                  <a:pt x="197223" y="515470"/>
                  <a:pt x="152400" y="439270"/>
                </a:cubicBezTo>
                <a:cubicBezTo>
                  <a:pt x="107577" y="363070"/>
                  <a:pt x="132977" y="252506"/>
                  <a:pt x="107577" y="179294"/>
                </a:cubicBezTo>
                <a:cubicBezTo>
                  <a:pt x="82177" y="106082"/>
                  <a:pt x="41088" y="53041"/>
                  <a:pt x="0" y="0"/>
                </a:cubicBezTo>
              </a:path>
            </a:pathLst>
          </a:custGeom>
          <a:ln>
            <a:solidFill>
              <a:srgbClr val="008A3E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82" name="구부러진 연결선 81"/>
          <p:cNvCxnSpPr/>
          <p:nvPr/>
        </p:nvCxnSpPr>
        <p:spPr>
          <a:xfrm rot="5400000">
            <a:off x="2724135" y="3360175"/>
            <a:ext cx="2108454" cy="477470"/>
          </a:xfrm>
          <a:prstGeom prst="curvedConnector3">
            <a:avLst>
              <a:gd name="adj1" fmla="val 50000"/>
            </a:avLst>
          </a:pr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 83"/>
          <p:cNvCxnSpPr/>
          <p:nvPr/>
        </p:nvCxnSpPr>
        <p:spPr>
          <a:xfrm rot="16200000" flipH="1">
            <a:off x="3610317" y="4691911"/>
            <a:ext cx="214314" cy="214314"/>
          </a:xfrm>
          <a:prstGeom prst="curvedConnector3">
            <a:avLst>
              <a:gd name="adj1" fmla="val 100196"/>
            </a:avLst>
          </a:pr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자유형 84"/>
          <p:cNvSpPr/>
          <p:nvPr/>
        </p:nvSpPr>
        <p:spPr>
          <a:xfrm>
            <a:off x="3717475" y="4906226"/>
            <a:ext cx="90087" cy="223287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6" name="자유형 85"/>
          <p:cNvSpPr/>
          <p:nvPr/>
        </p:nvSpPr>
        <p:spPr>
          <a:xfrm>
            <a:off x="3734545" y="5121137"/>
            <a:ext cx="90087" cy="223287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7" name="자유형 86"/>
          <p:cNvSpPr/>
          <p:nvPr/>
        </p:nvSpPr>
        <p:spPr>
          <a:xfrm>
            <a:off x="5051795" y="5062182"/>
            <a:ext cx="781715" cy="282242"/>
          </a:xfrm>
          <a:custGeom>
            <a:avLst/>
            <a:gdLst>
              <a:gd name="connsiteX0" fmla="*/ 0 w 968189"/>
              <a:gd name="connsiteY0" fmla="*/ 797859 h 797859"/>
              <a:gd name="connsiteX1" fmla="*/ 125506 w 968189"/>
              <a:gd name="connsiteY1" fmla="*/ 788894 h 797859"/>
              <a:gd name="connsiteX2" fmla="*/ 233083 w 968189"/>
              <a:gd name="connsiteY2" fmla="*/ 744071 h 797859"/>
              <a:gd name="connsiteX3" fmla="*/ 349624 w 968189"/>
              <a:gd name="connsiteY3" fmla="*/ 627530 h 797859"/>
              <a:gd name="connsiteX4" fmla="*/ 421342 w 968189"/>
              <a:gd name="connsiteY4" fmla="*/ 322730 h 797859"/>
              <a:gd name="connsiteX5" fmla="*/ 502024 w 968189"/>
              <a:gd name="connsiteY5" fmla="*/ 170330 h 797859"/>
              <a:gd name="connsiteX6" fmla="*/ 699247 w 968189"/>
              <a:gd name="connsiteY6" fmla="*/ 44824 h 797859"/>
              <a:gd name="connsiteX7" fmla="*/ 968189 w 968189"/>
              <a:gd name="connsiteY7" fmla="*/ 0 h 797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8189" h="797859">
                <a:moveTo>
                  <a:pt x="0" y="797859"/>
                </a:moveTo>
                <a:cubicBezTo>
                  <a:pt x="43329" y="797859"/>
                  <a:pt x="86659" y="797859"/>
                  <a:pt x="125506" y="788894"/>
                </a:cubicBezTo>
                <a:cubicBezTo>
                  <a:pt x="164353" y="779929"/>
                  <a:pt x="195730" y="770965"/>
                  <a:pt x="233083" y="744071"/>
                </a:cubicBezTo>
                <a:cubicBezTo>
                  <a:pt x="270436" y="717177"/>
                  <a:pt x="318248" y="697754"/>
                  <a:pt x="349624" y="627530"/>
                </a:cubicBezTo>
                <a:cubicBezTo>
                  <a:pt x="381001" y="557307"/>
                  <a:pt x="395942" y="398930"/>
                  <a:pt x="421342" y="322730"/>
                </a:cubicBezTo>
                <a:cubicBezTo>
                  <a:pt x="446742" y="246530"/>
                  <a:pt x="455707" y="216648"/>
                  <a:pt x="502024" y="170330"/>
                </a:cubicBezTo>
                <a:cubicBezTo>
                  <a:pt x="548341" y="124012"/>
                  <a:pt x="621553" y="73212"/>
                  <a:pt x="699247" y="44824"/>
                </a:cubicBezTo>
                <a:cubicBezTo>
                  <a:pt x="776941" y="16436"/>
                  <a:pt x="872565" y="8218"/>
                  <a:pt x="968189" y="0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8" name="자유형 87"/>
          <p:cNvSpPr/>
          <p:nvPr/>
        </p:nvSpPr>
        <p:spPr>
          <a:xfrm>
            <a:off x="6119260" y="5276496"/>
            <a:ext cx="106962" cy="151849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9" name="자유형 88"/>
          <p:cNvSpPr/>
          <p:nvPr/>
        </p:nvSpPr>
        <p:spPr>
          <a:xfrm>
            <a:off x="6119260" y="5490810"/>
            <a:ext cx="106962" cy="151849"/>
          </a:xfrm>
          <a:custGeom>
            <a:avLst/>
            <a:gdLst>
              <a:gd name="connsiteX0" fmla="*/ 73212 w 73212"/>
              <a:gd name="connsiteY0" fmla="*/ 0 h 259976"/>
              <a:gd name="connsiteX1" fmla="*/ 10459 w 73212"/>
              <a:gd name="connsiteY1" fmla="*/ 89647 h 259976"/>
              <a:gd name="connsiteX2" fmla="*/ 10459 w 73212"/>
              <a:gd name="connsiteY2" fmla="*/ 215153 h 259976"/>
              <a:gd name="connsiteX3" fmla="*/ 64247 w 73212"/>
              <a:gd name="connsiteY3" fmla="*/ 259976 h 25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12" h="259976">
                <a:moveTo>
                  <a:pt x="73212" y="0"/>
                </a:moveTo>
                <a:cubicBezTo>
                  <a:pt x="47065" y="26894"/>
                  <a:pt x="20918" y="53788"/>
                  <a:pt x="10459" y="89647"/>
                </a:cubicBezTo>
                <a:cubicBezTo>
                  <a:pt x="0" y="125506"/>
                  <a:pt x="1494" y="186765"/>
                  <a:pt x="10459" y="215153"/>
                </a:cubicBezTo>
                <a:cubicBezTo>
                  <a:pt x="19424" y="243541"/>
                  <a:pt x="53788" y="248023"/>
                  <a:pt x="64247" y="25997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0" name="자유형 89"/>
          <p:cNvSpPr/>
          <p:nvPr/>
        </p:nvSpPr>
        <p:spPr>
          <a:xfrm>
            <a:off x="5971056" y="5107292"/>
            <a:ext cx="242047" cy="152400"/>
          </a:xfrm>
          <a:custGeom>
            <a:avLst/>
            <a:gdLst>
              <a:gd name="connsiteX0" fmla="*/ 0 w 242047"/>
              <a:gd name="connsiteY0" fmla="*/ 0 h 152400"/>
              <a:gd name="connsiteX1" fmla="*/ 44823 w 242047"/>
              <a:gd name="connsiteY1" fmla="*/ 116541 h 152400"/>
              <a:gd name="connsiteX2" fmla="*/ 242047 w 242047"/>
              <a:gd name="connsiteY2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047" h="152400">
                <a:moveTo>
                  <a:pt x="0" y="0"/>
                </a:moveTo>
                <a:cubicBezTo>
                  <a:pt x="2241" y="45570"/>
                  <a:pt x="4482" y="91141"/>
                  <a:pt x="44823" y="116541"/>
                </a:cubicBezTo>
                <a:cubicBezTo>
                  <a:pt x="85164" y="141941"/>
                  <a:pt x="163605" y="147170"/>
                  <a:pt x="242047" y="152400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1" name="자유형 90"/>
          <p:cNvSpPr/>
          <p:nvPr/>
        </p:nvSpPr>
        <p:spPr>
          <a:xfrm flipV="1">
            <a:off x="4979787" y="5352419"/>
            <a:ext cx="1197457" cy="342062"/>
          </a:xfrm>
          <a:custGeom>
            <a:avLst/>
            <a:gdLst>
              <a:gd name="connsiteX0" fmla="*/ 887506 w 887506"/>
              <a:gd name="connsiteY0" fmla="*/ 4482 h 149411"/>
              <a:gd name="connsiteX1" fmla="*/ 717177 w 887506"/>
              <a:gd name="connsiteY1" fmla="*/ 4482 h 149411"/>
              <a:gd name="connsiteX2" fmla="*/ 493059 w 887506"/>
              <a:gd name="connsiteY2" fmla="*/ 31376 h 149411"/>
              <a:gd name="connsiteX3" fmla="*/ 233082 w 887506"/>
              <a:gd name="connsiteY3" fmla="*/ 129988 h 149411"/>
              <a:gd name="connsiteX4" fmla="*/ 0 w 887506"/>
              <a:gd name="connsiteY4" fmla="*/ 147917 h 14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506" h="149411">
                <a:moveTo>
                  <a:pt x="887506" y="4482"/>
                </a:moveTo>
                <a:cubicBezTo>
                  <a:pt x="835212" y="2241"/>
                  <a:pt x="782918" y="0"/>
                  <a:pt x="717177" y="4482"/>
                </a:cubicBezTo>
                <a:cubicBezTo>
                  <a:pt x="651436" y="8964"/>
                  <a:pt x="573741" y="10458"/>
                  <a:pt x="493059" y="31376"/>
                </a:cubicBezTo>
                <a:cubicBezTo>
                  <a:pt x="412377" y="52294"/>
                  <a:pt x="315258" y="110565"/>
                  <a:pt x="233082" y="129988"/>
                </a:cubicBezTo>
                <a:cubicBezTo>
                  <a:pt x="150906" y="149411"/>
                  <a:pt x="75453" y="148664"/>
                  <a:pt x="0" y="147917"/>
                </a:cubicBezTo>
              </a:path>
            </a:pathLst>
          </a:custGeom>
          <a:ln>
            <a:solidFill>
              <a:srgbClr val="008A3E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9" name="자유형 98"/>
          <p:cNvSpPr/>
          <p:nvPr/>
        </p:nvSpPr>
        <p:spPr>
          <a:xfrm>
            <a:off x="4017097" y="2423794"/>
            <a:ext cx="1413336" cy="427928"/>
          </a:xfrm>
          <a:custGeom>
            <a:avLst/>
            <a:gdLst>
              <a:gd name="connsiteX0" fmla="*/ 2483223 w 2483223"/>
              <a:gd name="connsiteY0" fmla="*/ 295835 h 424329"/>
              <a:gd name="connsiteX1" fmla="*/ 1891553 w 2483223"/>
              <a:gd name="connsiteY1" fmla="*/ 385482 h 424329"/>
              <a:gd name="connsiteX2" fmla="*/ 1084729 w 2483223"/>
              <a:gd name="connsiteY2" fmla="*/ 385482 h 424329"/>
              <a:gd name="connsiteX3" fmla="*/ 609600 w 2483223"/>
              <a:gd name="connsiteY3" fmla="*/ 152400 h 424329"/>
              <a:gd name="connsiteX4" fmla="*/ 0 w 2483223"/>
              <a:gd name="connsiteY4" fmla="*/ 0 h 42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3223" h="424329">
                <a:moveTo>
                  <a:pt x="2483223" y="295835"/>
                </a:moveTo>
                <a:cubicBezTo>
                  <a:pt x="2303929" y="333188"/>
                  <a:pt x="2124635" y="370541"/>
                  <a:pt x="1891553" y="385482"/>
                </a:cubicBezTo>
                <a:cubicBezTo>
                  <a:pt x="1658471" y="400423"/>
                  <a:pt x="1298388" y="424329"/>
                  <a:pt x="1084729" y="385482"/>
                </a:cubicBezTo>
                <a:cubicBezTo>
                  <a:pt x="871070" y="346635"/>
                  <a:pt x="790388" y="216647"/>
                  <a:pt x="609600" y="152400"/>
                </a:cubicBezTo>
                <a:cubicBezTo>
                  <a:pt x="428812" y="88153"/>
                  <a:pt x="214406" y="44076"/>
                  <a:pt x="0" y="0"/>
                </a:cubicBezTo>
              </a:path>
            </a:pathLst>
          </a:custGeom>
          <a:ln>
            <a:solidFill>
              <a:srgbClr val="008A3E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6" name="TextBox 35"/>
          <p:cNvSpPr txBox="1"/>
          <p:nvPr/>
        </p:nvSpPr>
        <p:spPr>
          <a:xfrm>
            <a:off x="2315491" y="126876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70C0"/>
                </a:solidFill>
              </a:rPr>
              <a:t>컨테이너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51794" y="1556793"/>
            <a:ext cx="1332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0070C0"/>
                </a:solidFill>
              </a:rPr>
              <a:t>자식 컨테이너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13406" y="4157061"/>
            <a:ext cx="1332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0070C0"/>
                </a:solidFill>
              </a:rPr>
              <a:t>자식 컨테이너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428058" y="1844825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0070C0"/>
                </a:solidFill>
              </a:rPr>
              <a:t>자식 컴포넌트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428058" y="3068961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0070C0"/>
                </a:solidFill>
              </a:rPr>
              <a:t>자식 컴포넌트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771874" y="4509121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0070C0"/>
                </a:solidFill>
              </a:rPr>
              <a:t>자식 컴포넌트</a:t>
            </a:r>
          </a:p>
        </p:txBody>
      </p:sp>
      <p:cxnSp>
        <p:nvCxnSpPr>
          <p:cNvPr id="48" name="구부러진 연결선 47"/>
          <p:cNvCxnSpPr/>
          <p:nvPr/>
        </p:nvCxnSpPr>
        <p:spPr>
          <a:xfrm>
            <a:off x="2101176" y="1469380"/>
            <a:ext cx="407674" cy="243074"/>
          </a:xfrm>
          <a:prstGeom prst="curvedConnector3">
            <a:avLst>
              <a:gd name="adj1" fmla="val 8464"/>
            </a:avLst>
          </a:prstGeom>
          <a:ln>
            <a:solidFill>
              <a:srgbClr val="FF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자유형 5"/>
          <p:cNvSpPr/>
          <p:nvPr/>
        </p:nvSpPr>
        <p:spPr>
          <a:xfrm>
            <a:off x="2944324" y="2514174"/>
            <a:ext cx="946317" cy="2807854"/>
          </a:xfrm>
          <a:custGeom>
            <a:avLst/>
            <a:gdLst>
              <a:gd name="connsiteX0" fmla="*/ 706171 w 946317"/>
              <a:gd name="connsiteY0" fmla="*/ 2807854 h 2807854"/>
              <a:gd name="connsiteX1" fmla="*/ 4208 w 946317"/>
              <a:gd name="connsiteY1" fmla="*/ 1911927 h 2807854"/>
              <a:gd name="connsiteX2" fmla="*/ 438317 w 946317"/>
              <a:gd name="connsiteY2" fmla="*/ 831273 h 2807854"/>
              <a:gd name="connsiteX3" fmla="*/ 946317 w 946317"/>
              <a:gd name="connsiteY3" fmla="*/ 0 h 280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6317" h="2807854">
                <a:moveTo>
                  <a:pt x="706171" y="2807854"/>
                </a:moveTo>
                <a:cubicBezTo>
                  <a:pt x="377510" y="2524605"/>
                  <a:pt x="48850" y="2241357"/>
                  <a:pt x="4208" y="1911927"/>
                </a:cubicBezTo>
                <a:cubicBezTo>
                  <a:pt x="-40434" y="1582497"/>
                  <a:pt x="281299" y="1149927"/>
                  <a:pt x="438317" y="831273"/>
                </a:cubicBezTo>
                <a:cubicBezTo>
                  <a:pt x="595335" y="512618"/>
                  <a:pt x="770826" y="256309"/>
                  <a:pt x="946317" y="0"/>
                </a:cubicBezTo>
              </a:path>
            </a:pathLst>
          </a:custGeom>
          <a:noFill/>
          <a:ln w="12700">
            <a:solidFill>
              <a:srgbClr val="008A3E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70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스윙 컴포넌트가 그려지는 과정</a:t>
            </a:r>
            <a:r>
              <a:rPr lang="en-US" altLang="ko-KR" sz="2400" dirty="0" smtClean="0">
                <a:solidFill>
                  <a:srgbClr val="000000"/>
                </a:solidFill>
              </a:rPr>
              <a:t>(5/5</a:t>
            </a:r>
            <a:r>
              <a:rPr lang="en-US" altLang="ko-KR" sz="2400" dirty="0">
                <a:solidFill>
                  <a:srgbClr val="000000"/>
                </a:solidFill>
              </a:rPr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응용 프로그램에서 컴포넌트를 그리기 위해 </a:t>
            </a:r>
            <a:r>
              <a:rPr lang="en-US" altLang="ko-KR" dirty="0"/>
              <a:t>paint()</a:t>
            </a:r>
            <a:r>
              <a:rPr lang="ko-KR" altLang="en-US" dirty="0"/>
              <a:t>를 직접 </a:t>
            </a:r>
            <a:r>
              <a:rPr lang="ko-KR" altLang="en-US" dirty="0" smtClean="0"/>
              <a:t>호출하면 </a:t>
            </a:r>
            <a:r>
              <a:rPr lang="ko-KR" altLang="en-US" dirty="0"/>
              <a:t>안됨</a:t>
            </a:r>
            <a:endParaRPr lang="en-US" altLang="ko-KR" dirty="0"/>
          </a:p>
          <a:p>
            <a:pPr lvl="1"/>
            <a:r>
              <a:rPr lang="ko-KR" altLang="en-US" dirty="0"/>
              <a:t>이 </a:t>
            </a:r>
            <a:r>
              <a:rPr lang="ko-KR" altLang="en-US" dirty="0" err="1"/>
              <a:t>메소드는</a:t>
            </a:r>
            <a:r>
              <a:rPr lang="ko-KR" altLang="en-US" dirty="0"/>
              <a:t> 이벤트에 의해 자동으로 호출되는 </a:t>
            </a:r>
            <a:r>
              <a:rPr lang="ko-KR" altLang="en-US" dirty="0" err="1"/>
              <a:t>메소드로</a:t>
            </a:r>
            <a:r>
              <a:rPr lang="ko-KR" altLang="en-US" dirty="0"/>
              <a:t> 설계되었기 때문</a:t>
            </a:r>
            <a:endParaRPr lang="en-US" altLang="ko-KR" dirty="0"/>
          </a:p>
          <a:p>
            <a:pPr lvl="2"/>
            <a:r>
              <a:rPr lang="ko-KR" altLang="en-US" dirty="0"/>
              <a:t>마찬가지 이유로 </a:t>
            </a:r>
            <a:r>
              <a:rPr lang="en-US" altLang="ko-KR" dirty="0" err="1"/>
              <a:t>paintComponent</a:t>
            </a:r>
            <a:r>
              <a:rPr lang="en-US" altLang="ko-KR" dirty="0"/>
              <a:t>(), </a:t>
            </a:r>
            <a:r>
              <a:rPr lang="en-US" altLang="ko-KR" dirty="0" err="1"/>
              <a:t>paintBorder</a:t>
            </a:r>
            <a:r>
              <a:rPr lang="en-US" altLang="ko-KR" dirty="0"/>
              <a:t>(), </a:t>
            </a:r>
            <a:r>
              <a:rPr lang="en-US" altLang="ko-KR" dirty="0" err="1"/>
              <a:t>paintChildren</a:t>
            </a:r>
            <a:r>
              <a:rPr lang="en-US" altLang="ko-KR" dirty="0"/>
              <a:t>() </a:t>
            </a:r>
            <a:r>
              <a:rPr lang="ko-KR" altLang="en-US" dirty="0"/>
              <a:t>등도 직접 호출하면 안됨</a:t>
            </a:r>
            <a:endParaRPr lang="en-US" altLang="ko-KR" dirty="0"/>
          </a:p>
          <a:p>
            <a:pPr lvl="1"/>
            <a:r>
              <a:rPr lang="ko-KR" altLang="en-US" dirty="0" smtClean="0"/>
              <a:t>대신에 </a:t>
            </a:r>
            <a:r>
              <a:rPr lang="en-US" altLang="ko-KR" dirty="0" smtClean="0"/>
              <a:t>repaint</a:t>
            </a:r>
            <a:r>
              <a:rPr lang="en-US" altLang="ko-KR" dirty="0"/>
              <a:t>() </a:t>
            </a:r>
            <a:r>
              <a:rPr lang="ko-KR" altLang="en-US" dirty="0" err="1"/>
              <a:t>메소드를</a:t>
            </a:r>
            <a:r>
              <a:rPr lang="ko-KR" altLang="en-US" dirty="0"/>
              <a:t> 사용해야 함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38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000" dirty="0">
                <a:solidFill>
                  <a:schemeClr val="accent2"/>
                </a:solidFill>
              </a:rPr>
              <a:t>예</a:t>
            </a:r>
            <a:r>
              <a:rPr lang="en-US" altLang="ko-KR" sz="3000" dirty="0">
                <a:solidFill>
                  <a:schemeClr val="accent2"/>
                </a:solidFill>
              </a:rPr>
              <a:t>: </a:t>
            </a:r>
            <a:r>
              <a:rPr lang="en-US" altLang="ko-KR" sz="3000" dirty="0" err="1">
                <a:solidFill>
                  <a:schemeClr val="accent2"/>
                </a:solidFill>
              </a:rPr>
              <a:t>JButton</a:t>
            </a:r>
            <a:r>
              <a:rPr lang="ko-KR" altLang="en-US" sz="3000" dirty="0">
                <a:solidFill>
                  <a:schemeClr val="accent2"/>
                </a:solidFill>
              </a:rPr>
              <a:t>을 상속받아 새로운 버튼 생성</a:t>
            </a:r>
            <a:r>
              <a:rPr lang="en-US" altLang="ko-KR" sz="2000" dirty="0">
                <a:solidFill>
                  <a:schemeClr val="accent2"/>
                </a:solidFill>
              </a:rPr>
              <a:t>(1/3)</a:t>
            </a:r>
            <a:endParaRPr lang="ko-KR" altLang="en-US" sz="3200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492896"/>
            <a:ext cx="2795978" cy="229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6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11327" y="1556793"/>
            <a:ext cx="6912768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javax.swing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java.awt</a:t>
            </a:r>
            <a:r>
              <a:rPr lang="en-US" altLang="ko-KR" sz="1800" dirty="0"/>
              <a:t>.*;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b="1" dirty="0"/>
              <a:t>public class </a:t>
            </a:r>
            <a:r>
              <a:rPr lang="en-US" altLang="ko-KR" sz="1800" b="1" dirty="0" err="1"/>
              <a:t>paintComponentEx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JFrame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public </a:t>
            </a:r>
            <a:r>
              <a:rPr lang="en-US" altLang="ko-KR" sz="1800" dirty="0" err="1"/>
              <a:t>paintComponentEx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setTitle</a:t>
            </a:r>
            <a:r>
              <a:rPr lang="en-US" altLang="ko-KR" sz="1800" dirty="0"/>
              <a:t>("</a:t>
            </a:r>
            <a:r>
              <a:rPr lang="ko-KR" altLang="en-US" sz="1800" dirty="0"/>
              <a:t>새로운 버튼 만들기</a:t>
            </a:r>
            <a:r>
              <a:rPr lang="en-US" altLang="ko-KR" sz="1800" dirty="0"/>
              <a:t>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setDefaultCloseOperation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JFrame.EXIT_ON_CLOSE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Container c = </a:t>
            </a:r>
            <a:r>
              <a:rPr lang="en-US" altLang="ko-KR" sz="1800" dirty="0" err="1"/>
              <a:t>getContentPane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c.setLayout</a:t>
            </a:r>
            <a:r>
              <a:rPr lang="en-US" altLang="ko-KR" sz="1800" dirty="0"/>
              <a:t>(new </a:t>
            </a:r>
            <a:r>
              <a:rPr lang="en-US" altLang="ko-KR" sz="1800" dirty="0" err="1"/>
              <a:t>FlowLayout</a:t>
            </a:r>
            <a:r>
              <a:rPr lang="en-US" altLang="ko-KR" sz="1800" dirty="0"/>
              <a:t>());</a:t>
            </a:r>
          </a:p>
          <a:p>
            <a:pPr defTabSz="180000"/>
            <a:r>
              <a:rPr lang="en-US" altLang="ko-KR" sz="1800" b="1" dirty="0"/>
              <a:t>		</a:t>
            </a:r>
            <a:r>
              <a:rPr lang="en-US" altLang="ko-KR" sz="1800" b="1" dirty="0" err="1"/>
              <a:t>MyButton</a:t>
            </a:r>
            <a:r>
              <a:rPr lang="en-US" altLang="ko-KR" sz="1800" b="1" dirty="0"/>
              <a:t> b = new </a:t>
            </a:r>
            <a:r>
              <a:rPr lang="en-US" altLang="ko-KR" sz="1800" b="1" dirty="0" err="1"/>
              <a:t>MyButton</a:t>
            </a:r>
            <a:r>
              <a:rPr lang="en-US" altLang="ko-KR" sz="1800" b="1" dirty="0"/>
              <a:t>("New Button");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b.setOpaque</a:t>
            </a:r>
            <a:r>
              <a:rPr lang="en-US" altLang="ko-KR" sz="1800" dirty="0"/>
              <a:t>(true);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b.setBackground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Color.CYAN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c.add</a:t>
            </a:r>
            <a:r>
              <a:rPr lang="en-US" altLang="ko-KR" sz="1800" dirty="0"/>
              <a:t>(b);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setSize</a:t>
            </a:r>
            <a:r>
              <a:rPr lang="en-US" altLang="ko-KR" sz="1800" dirty="0"/>
              <a:t>(250,200); 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setVisible</a:t>
            </a:r>
            <a:r>
              <a:rPr lang="en-US" altLang="ko-KR" sz="1800" dirty="0"/>
              <a:t>(true);</a:t>
            </a:r>
          </a:p>
          <a:p>
            <a:pPr defTabSz="180000"/>
            <a:r>
              <a:rPr lang="en-US" altLang="ko-KR" sz="1800" dirty="0"/>
              <a:t>	}</a:t>
            </a:r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000" dirty="0">
                <a:solidFill>
                  <a:schemeClr val="tx1"/>
                </a:solidFill>
              </a:rPr>
              <a:t>예</a:t>
            </a:r>
            <a:r>
              <a:rPr lang="en-US" altLang="ko-KR" sz="3000" dirty="0">
                <a:solidFill>
                  <a:schemeClr val="tx1"/>
                </a:solidFill>
              </a:rPr>
              <a:t>: </a:t>
            </a:r>
            <a:r>
              <a:rPr lang="en-US" altLang="ko-KR" sz="3000" dirty="0" err="1">
                <a:solidFill>
                  <a:schemeClr val="tx1"/>
                </a:solidFill>
              </a:rPr>
              <a:t>JButton</a:t>
            </a:r>
            <a:r>
              <a:rPr lang="ko-KR" altLang="en-US" sz="3000" dirty="0">
                <a:solidFill>
                  <a:schemeClr val="tx1"/>
                </a:solidFill>
              </a:rPr>
              <a:t>을 상속받아 새로운 버튼 생성</a:t>
            </a:r>
            <a:r>
              <a:rPr lang="en-US" altLang="ko-KR" sz="2000" dirty="0">
                <a:solidFill>
                  <a:schemeClr val="tx1"/>
                </a:solidFill>
              </a:rPr>
              <a:t>(2/3)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0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09800" y="1556793"/>
            <a:ext cx="5699472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b="1" dirty="0"/>
              <a:t>	class </a:t>
            </a:r>
            <a:r>
              <a:rPr lang="en-US" altLang="ko-KR" sz="1800" b="1" dirty="0" err="1"/>
              <a:t>MyButton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JButton</a:t>
            </a:r>
            <a:r>
              <a:rPr lang="en-US" altLang="ko-KR" sz="1800" b="1" dirty="0"/>
              <a:t>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MyButton</a:t>
            </a:r>
            <a:r>
              <a:rPr lang="en-US" altLang="ko-KR" sz="1800" dirty="0"/>
              <a:t>(String s) {</a:t>
            </a:r>
          </a:p>
          <a:p>
            <a:pPr defTabSz="180000"/>
            <a:r>
              <a:rPr lang="en-US" altLang="ko-KR" sz="1800" b="1" dirty="0"/>
              <a:t>			super(s);</a:t>
            </a:r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b="1" dirty="0"/>
              <a:t>		public void </a:t>
            </a:r>
            <a:r>
              <a:rPr lang="en-US" altLang="ko-KR" sz="1800" b="1" dirty="0" err="1"/>
              <a:t>paintComponent</a:t>
            </a:r>
            <a:r>
              <a:rPr lang="en-US" altLang="ko-KR" sz="1800" b="1" dirty="0"/>
              <a:t>(Graphics g) {</a:t>
            </a:r>
          </a:p>
          <a:p>
            <a:pPr defTabSz="180000"/>
            <a:r>
              <a:rPr lang="en-US" altLang="ko-KR" sz="1800" b="1" dirty="0"/>
              <a:t>			</a:t>
            </a:r>
            <a:r>
              <a:rPr lang="en-US" altLang="ko-KR" sz="1800" b="1" dirty="0" err="1"/>
              <a:t>super.paintComponent</a:t>
            </a:r>
            <a:r>
              <a:rPr lang="en-US" altLang="ko-KR" sz="1800" b="1" dirty="0"/>
              <a:t>(g);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g.setColor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Color.</a:t>
            </a:r>
            <a:r>
              <a:rPr lang="en-US" altLang="ko-KR" sz="1800" i="1" dirty="0" err="1"/>
              <a:t>RED</a:t>
            </a:r>
            <a:r>
              <a:rPr lang="en-US" altLang="ko-KR" sz="1800" i="1" dirty="0"/>
              <a:t>);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 err="1"/>
              <a:t>g.drawOval</a:t>
            </a:r>
            <a:r>
              <a:rPr lang="en-US" altLang="ko-KR" sz="1800" b="1" dirty="0"/>
              <a:t>(0,0,this.getWidth()-1, 			</a:t>
            </a:r>
          </a:p>
          <a:p>
            <a:pPr defTabSz="180000"/>
            <a:r>
              <a:rPr lang="en-US" altLang="ko-KR" sz="1800" b="1" dirty="0"/>
              <a:t>									</a:t>
            </a:r>
            <a:r>
              <a:rPr lang="en-US" altLang="ko-KR" sz="1800" b="1" dirty="0" err="1"/>
              <a:t>this.getHeight</a:t>
            </a:r>
            <a:r>
              <a:rPr lang="en-US" altLang="ko-KR" sz="1800" b="1" dirty="0"/>
              <a:t>()-1);</a:t>
            </a:r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endParaRPr lang="ko-KR" altLang="en-US" sz="1800" dirty="0"/>
          </a:p>
          <a:p>
            <a:pPr defTabSz="180000"/>
            <a:r>
              <a:rPr lang="en-US" altLang="ko-KR" sz="1800" b="1" dirty="0"/>
              <a:t>	</a:t>
            </a:r>
            <a:r>
              <a:rPr lang="en-US" altLang="ko-KR" sz="1800" dirty="0"/>
              <a:t>public static void main(String [] </a:t>
            </a:r>
            <a:r>
              <a:rPr lang="en-US" altLang="ko-KR" sz="1800" dirty="0" err="1"/>
              <a:t>args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new </a:t>
            </a:r>
            <a:r>
              <a:rPr lang="en-US" altLang="ko-KR" sz="1800" dirty="0" err="1"/>
              <a:t>paintComponentEx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 </a:t>
            </a:r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000" dirty="0">
                <a:solidFill>
                  <a:srgbClr val="000000"/>
                </a:solidFill>
              </a:rPr>
              <a:t>예</a:t>
            </a:r>
            <a:r>
              <a:rPr lang="en-US" altLang="ko-KR" sz="3000" dirty="0">
                <a:solidFill>
                  <a:srgbClr val="000000"/>
                </a:solidFill>
              </a:rPr>
              <a:t>: </a:t>
            </a:r>
            <a:r>
              <a:rPr lang="en-US" altLang="ko-KR" sz="3000" dirty="0" err="1">
                <a:solidFill>
                  <a:srgbClr val="000000"/>
                </a:solidFill>
              </a:rPr>
              <a:t>JButton</a:t>
            </a:r>
            <a:r>
              <a:rPr lang="ko-KR" altLang="en-US" sz="3000" dirty="0">
                <a:solidFill>
                  <a:srgbClr val="000000"/>
                </a:solidFill>
              </a:rPr>
              <a:t>을 상속받아 새로운 버튼 생성</a:t>
            </a:r>
            <a:r>
              <a:rPr lang="en-US" altLang="ko-KR" sz="2000" dirty="0">
                <a:solidFill>
                  <a:srgbClr val="000000"/>
                </a:solidFill>
              </a:rPr>
              <a:t>(3/3)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280" y="1645018"/>
            <a:ext cx="2795978" cy="2291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20079" y="4131607"/>
            <a:ext cx="3980577" cy="2105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버튼이 </a:t>
            </a:r>
            <a:r>
              <a:rPr lang="ko-KR" altLang="en-US" sz="2000" dirty="0"/>
              <a:t>그려지는 </a:t>
            </a:r>
            <a:r>
              <a:rPr lang="ko-KR" altLang="en-US" sz="2000" dirty="0" smtClean="0"/>
              <a:t>과정</a:t>
            </a:r>
            <a:endParaRPr lang="en-US" altLang="ko-KR" sz="2000" dirty="0" smtClean="0"/>
          </a:p>
          <a:p>
            <a:pPr marL="800100" lvl="1" indent="-3429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ko-KR" altLang="en-US" sz="1800" dirty="0" err="1" smtClean="0"/>
              <a:t>컨텐트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팬의 </a:t>
            </a:r>
            <a:r>
              <a:rPr lang="en-US" altLang="ko-KR" sz="1800" dirty="0"/>
              <a:t>paint</a:t>
            </a:r>
            <a:r>
              <a:rPr lang="en-US" altLang="ko-KR" sz="1800" dirty="0" smtClean="0"/>
              <a:t>()</a:t>
            </a:r>
          </a:p>
          <a:p>
            <a:pPr marL="800100" lvl="1" indent="-3429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MyButton</a:t>
            </a:r>
            <a:r>
              <a:rPr lang="ko-KR" altLang="en-US" sz="1800" dirty="0"/>
              <a:t>의 </a:t>
            </a:r>
            <a:r>
              <a:rPr lang="en-US" altLang="ko-KR" sz="1800" dirty="0"/>
              <a:t>paint() </a:t>
            </a:r>
            <a:endParaRPr lang="en-US" altLang="ko-KR" sz="1800" dirty="0" smtClean="0"/>
          </a:p>
          <a:p>
            <a:pPr marL="800100" lvl="1" indent="-3429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MyButton</a:t>
            </a:r>
            <a:r>
              <a:rPr lang="ko-KR" altLang="en-US" sz="1800" dirty="0"/>
              <a:t>의 </a:t>
            </a:r>
            <a:r>
              <a:rPr lang="en-US" altLang="ko-KR" sz="1800" dirty="0" err="1"/>
              <a:t>paintComponent</a:t>
            </a:r>
            <a:r>
              <a:rPr lang="en-US" altLang="ko-KR" sz="1800" dirty="0"/>
              <a:t>() </a:t>
            </a:r>
            <a:endParaRPr lang="en-US" altLang="ko-KR" sz="1800" dirty="0" smtClean="0"/>
          </a:p>
          <a:p>
            <a:pPr marL="800100" lvl="1" indent="-3429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JButton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그리기</a:t>
            </a:r>
            <a:endParaRPr lang="en-US" altLang="ko-KR" sz="1800" dirty="0" smtClean="0"/>
          </a:p>
          <a:p>
            <a:pPr marL="800100" lvl="1" indent="-3429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ko-KR" altLang="en-US" sz="1800" dirty="0" smtClean="0"/>
              <a:t>빨간 </a:t>
            </a:r>
            <a:r>
              <a:rPr lang="ko-KR" altLang="en-US" sz="1800" dirty="0"/>
              <a:t>타원 </a:t>
            </a:r>
            <a:r>
              <a:rPr lang="ko-KR" altLang="en-US" sz="1800" dirty="0" smtClean="0"/>
              <a:t>그리기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8354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</a:rPr>
              <a:t>repaint() </a:t>
            </a:r>
            <a:r>
              <a:rPr lang="ko-KR" altLang="en-US" dirty="0" err="1">
                <a:solidFill>
                  <a:srgbClr val="000000"/>
                </a:solidFill>
              </a:rPr>
              <a:t>메소드</a:t>
            </a:r>
            <a:r>
              <a:rPr lang="en-US" altLang="ko-KR" sz="2400" dirty="0">
                <a:solidFill>
                  <a:srgbClr val="000000"/>
                </a:solidFill>
              </a:rPr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강제로 컴포넌트를 다시 그리도록 지시하는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자바 플랫폼에게 지금 </a:t>
            </a:r>
            <a:r>
              <a:rPr lang="ko-KR" altLang="en-US" dirty="0" smtClean="0"/>
              <a:t>컴포넌트를 </a:t>
            </a:r>
            <a:r>
              <a:rPr lang="ko-KR" altLang="en-US" dirty="0"/>
              <a:t>다시 그리도록 지시</a:t>
            </a:r>
            <a:endParaRPr lang="en-US" altLang="ko-KR" dirty="0"/>
          </a:p>
          <a:p>
            <a:pPr lvl="2"/>
            <a:r>
              <a:rPr lang="ko-KR" altLang="en-US" dirty="0"/>
              <a:t>컴포넌트의 페인팅 </a:t>
            </a:r>
            <a:r>
              <a:rPr lang="ko-KR" altLang="en-US" dirty="0" smtClean="0"/>
              <a:t>과정이 진행됨</a:t>
            </a:r>
            <a:endParaRPr lang="en-US" altLang="ko-KR" dirty="0"/>
          </a:p>
          <a:p>
            <a:r>
              <a:rPr lang="en-US" altLang="ko-KR" dirty="0"/>
              <a:t>repaint()</a:t>
            </a:r>
            <a:r>
              <a:rPr lang="ko-KR" altLang="en-US" dirty="0"/>
              <a:t>는 컴포넌트를 다시 그릴 필요가 있을 경우 필요함</a:t>
            </a:r>
            <a:endParaRPr lang="en-US" altLang="ko-KR" dirty="0"/>
          </a:p>
          <a:p>
            <a:pPr lvl="1"/>
            <a:r>
              <a:rPr lang="ko-KR" altLang="en-US" dirty="0"/>
              <a:t>예를 들어 프로그램 내에서 컴포넌트의 모양이나 위치를 변경한 경우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415480" y="1988840"/>
            <a:ext cx="249691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 err="1" smtClean="0"/>
              <a:t>component.repaint</a:t>
            </a:r>
            <a:r>
              <a:rPr lang="en-US" altLang="ko-KR" sz="1800" dirty="0" smtClean="0"/>
              <a:t>();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8505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 dirty="0">
                <a:solidFill>
                  <a:srgbClr val="000000"/>
                </a:solidFill>
              </a:rPr>
              <a:t>예제 </a:t>
            </a:r>
            <a:r>
              <a:rPr lang="en-US" altLang="ko-KR" sz="3000" dirty="0">
                <a:solidFill>
                  <a:srgbClr val="000000"/>
                </a:solidFill>
              </a:rPr>
              <a:t>12-1 : </a:t>
            </a:r>
            <a:r>
              <a:rPr lang="en-US" altLang="ko-KR" sz="3000" dirty="0" err="1">
                <a:solidFill>
                  <a:srgbClr val="000000"/>
                </a:solidFill>
              </a:rPr>
              <a:t>JPanel</a:t>
            </a:r>
            <a:r>
              <a:rPr lang="ko-KR" altLang="en-US" sz="3000" dirty="0">
                <a:solidFill>
                  <a:srgbClr val="000000"/>
                </a:solidFill>
              </a:rPr>
              <a:t>을 상속받아 도형 그리기</a:t>
            </a:r>
            <a:r>
              <a:rPr lang="en-US" altLang="ko-KR" sz="1800" dirty="0">
                <a:solidFill>
                  <a:srgbClr val="000000"/>
                </a:solidFill>
              </a:rPr>
              <a:t>(2/3)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209801" y="1700808"/>
            <a:ext cx="6157433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javax.swing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java.awt</a:t>
            </a:r>
            <a:r>
              <a:rPr lang="en-US" altLang="ko-KR" sz="1800" dirty="0"/>
              <a:t>.*;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b="1" dirty="0"/>
              <a:t>public class </a:t>
            </a:r>
            <a:r>
              <a:rPr lang="en-US" altLang="ko-KR" sz="1800" b="1" dirty="0" err="1"/>
              <a:t>paintJPanelEx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JFrame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private </a:t>
            </a:r>
            <a:r>
              <a:rPr lang="en-US" altLang="ko-KR" sz="1800" dirty="0" err="1"/>
              <a:t>MyPanel</a:t>
            </a:r>
            <a:r>
              <a:rPr lang="en-US" altLang="ko-KR" sz="1800" dirty="0"/>
              <a:t> panel = new </a:t>
            </a:r>
            <a:r>
              <a:rPr lang="en-US" altLang="ko-KR" sz="1800" dirty="0" err="1"/>
              <a:t>MyPanel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public </a:t>
            </a:r>
            <a:r>
              <a:rPr lang="en-US" altLang="ko-KR" sz="1800" dirty="0" err="1"/>
              <a:t>paintJPanelEx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setTitle</a:t>
            </a:r>
            <a:r>
              <a:rPr lang="en-US" altLang="ko-KR" sz="1800" dirty="0"/>
              <a:t>("</a:t>
            </a:r>
            <a:r>
              <a:rPr lang="en-US" altLang="ko-KR" sz="1800" dirty="0" err="1"/>
              <a:t>JPanel</a:t>
            </a:r>
            <a:r>
              <a:rPr lang="ko-KR" altLang="en-US" sz="1800" dirty="0"/>
              <a:t>의 </a:t>
            </a:r>
            <a:r>
              <a:rPr lang="en-US" altLang="ko-KR" sz="1800" dirty="0" err="1"/>
              <a:t>paintComponent</a:t>
            </a:r>
            <a:r>
              <a:rPr lang="en-US" altLang="ko-KR" sz="1800" dirty="0"/>
              <a:t>() </a:t>
            </a:r>
            <a:r>
              <a:rPr lang="ko-KR" altLang="en-US" sz="1800" dirty="0"/>
              <a:t>예제</a:t>
            </a:r>
            <a:r>
              <a:rPr lang="en-US" altLang="ko-KR" sz="1800" dirty="0"/>
              <a:t>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setDefaultCloseOperation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JFrame.EXIT_ON_CLOSE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setContentPane</a:t>
            </a:r>
            <a:r>
              <a:rPr lang="en-US" altLang="ko-KR" sz="1800" dirty="0"/>
              <a:t>(panel);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setSize</a:t>
            </a:r>
            <a:r>
              <a:rPr lang="en-US" altLang="ko-KR" sz="1800" dirty="0"/>
              <a:t>(250,220);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setVisible</a:t>
            </a:r>
            <a:r>
              <a:rPr lang="en-US" altLang="ko-KR" sz="1800" dirty="0"/>
              <a:t>(true);</a:t>
            </a:r>
          </a:p>
          <a:p>
            <a:pPr defTabSz="180000"/>
            <a:r>
              <a:rPr lang="en-US" altLang="ko-KR" sz="18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96123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repaint() </a:t>
            </a:r>
            <a:r>
              <a:rPr lang="ko-KR" altLang="en-US" dirty="0" err="1"/>
              <a:t>메소드</a:t>
            </a:r>
            <a:r>
              <a:rPr lang="en-US" altLang="ko-KR" sz="2400" dirty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어떤 컴포넌트를 다시 그리려면 부모 컴포넌트부터 다시 그리는 것이 좋음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만일 컴포넌트의 위치가 변경되었다면 부모 컴포넌트에게 이전 위치의 잔상을 지우도록 해야 하기 때문</a:t>
            </a:r>
            <a:endParaRPr lang="en-US" altLang="ko-KR" dirty="0" smtClean="0"/>
          </a:p>
          <a:p>
            <a:r>
              <a:rPr lang="ko-KR" altLang="en-US" dirty="0" smtClean="0"/>
              <a:t>부모 컴포넌트를 다시 그리려면 다음과 같이 하면 됨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부모 컴포넌트를 다시 그리면 스윙의 페인팅 메커니즘에 의해 자식 컴포넌트들도 다시 그려짐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487488" y="3501008"/>
            <a:ext cx="357703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component.getParent</a:t>
            </a:r>
            <a:r>
              <a:rPr lang="en-US" altLang="ko-KR" sz="1800" dirty="0"/>
              <a:t>().repaint();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1416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>
                <a:solidFill>
                  <a:schemeClr val="accent2"/>
                </a:solidFill>
              </a:rPr>
              <a:t>예제 </a:t>
            </a:r>
            <a:r>
              <a:rPr lang="en-US" altLang="ko-KR" sz="2800" dirty="0">
                <a:solidFill>
                  <a:schemeClr val="accent2"/>
                </a:solidFill>
              </a:rPr>
              <a:t>12-10 : </a:t>
            </a:r>
            <a:r>
              <a:rPr lang="ko-KR" altLang="en-US" sz="2800" dirty="0">
                <a:solidFill>
                  <a:schemeClr val="accent2"/>
                </a:solidFill>
              </a:rPr>
              <a:t>마우스를 이용한 선 그리기</a:t>
            </a:r>
            <a:r>
              <a:rPr lang="en-US" altLang="ko-KR" sz="2800" dirty="0">
                <a:solidFill>
                  <a:schemeClr val="accent2"/>
                </a:solidFill>
              </a:rPr>
              <a:t>(repaint() </a:t>
            </a:r>
            <a:r>
              <a:rPr lang="ko-KR" altLang="en-US" sz="2800" dirty="0">
                <a:solidFill>
                  <a:schemeClr val="accent2"/>
                </a:solidFill>
              </a:rPr>
              <a:t>사용</a:t>
            </a:r>
            <a:r>
              <a:rPr lang="en-US" altLang="ko-KR" sz="2800" dirty="0">
                <a:solidFill>
                  <a:schemeClr val="accent2"/>
                </a:solidFill>
              </a:rPr>
              <a:t>)</a:t>
            </a:r>
            <a:r>
              <a:rPr lang="en-US" altLang="ko-KR" sz="1800" dirty="0">
                <a:solidFill>
                  <a:schemeClr val="accent2"/>
                </a:solidFill>
              </a:rPr>
              <a:t>(1/4)</a:t>
            </a:r>
            <a:endParaRPr lang="ko-KR" altLang="en-US" sz="1800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1844824"/>
            <a:ext cx="3672408" cy="37704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1029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12-10 : </a:t>
            </a:r>
            <a:r>
              <a:rPr lang="ko-KR" altLang="en-US" sz="2800" dirty="0"/>
              <a:t>마우스를 이용한 선 그리기</a:t>
            </a:r>
            <a:r>
              <a:rPr lang="en-US" altLang="ko-KR" sz="2800" dirty="0"/>
              <a:t>(repaint() </a:t>
            </a:r>
            <a:r>
              <a:rPr lang="ko-KR" altLang="en-US" sz="2800" dirty="0"/>
              <a:t>사용</a:t>
            </a:r>
            <a:r>
              <a:rPr lang="en-US" altLang="ko-KR" sz="2800" dirty="0" smtClean="0"/>
              <a:t>)</a:t>
            </a:r>
            <a:r>
              <a:rPr lang="en-US" altLang="ko-KR" sz="1800" dirty="0" smtClean="0"/>
              <a:t>(</a:t>
            </a:r>
            <a:r>
              <a:rPr lang="en-US" altLang="ko-KR" sz="1800" dirty="0"/>
              <a:t>2/4)</a:t>
            </a:r>
            <a:endParaRPr lang="ko-KR" altLang="en-US" sz="1800" dirty="0"/>
          </a:p>
        </p:txBody>
      </p:sp>
      <p:sp>
        <p:nvSpPr>
          <p:cNvPr id="4" name="직사각형 3"/>
          <p:cNvSpPr/>
          <p:nvPr/>
        </p:nvSpPr>
        <p:spPr>
          <a:xfrm>
            <a:off x="2210513" y="1447032"/>
            <a:ext cx="672186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javax.swing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java.awt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java.util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java.awt.event</a:t>
            </a:r>
            <a:r>
              <a:rPr lang="en-US" altLang="ko-KR" sz="1800" dirty="0"/>
              <a:t>.*;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b="1" dirty="0"/>
              <a:t>public class </a:t>
            </a:r>
            <a:r>
              <a:rPr lang="en-US" altLang="ko-KR" sz="1800" b="1" dirty="0" err="1"/>
              <a:t>GraphicsDrawLineMouseEx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JFrame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private </a:t>
            </a:r>
            <a:r>
              <a:rPr lang="en-US" altLang="ko-KR" sz="1800" dirty="0" err="1"/>
              <a:t>MyPanel</a:t>
            </a:r>
            <a:r>
              <a:rPr lang="en-US" altLang="ko-KR" sz="1800" dirty="0"/>
              <a:t> panel =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MyPanel</a:t>
            </a:r>
            <a:r>
              <a:rPr lang="en-US" altLang="ko-KR" sz="1800" b="1" dirty="0"/>
              <a:t>();</a:t>
            </a:r>
          </a:p>
          <a:p>
            <a:pPr defTabSz="180000"/>
            <a:r>
              <a:rPr lang="en-US" altLang="ko-KR" sz="1800" dirty="0"/>
              <a:t>	public </a:t>
            </a:r>
            <a:r>
              <a:rPr lang="en-US" altLang="ko-KR" sz="1800" dirty="0" err="1"/>
              <a:t>GraphicsDrawLineMouseEx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setTitle</a:t>
            </a:r>
            <a:r>
              <a:rPr lang="en-US" altLang="ko-KR" sz="1800" dirty="0"/>
              <a:t>("drawing Line by Mouse </a:t>
            </a:r>
            <a:r>
              <a:rPr lang="ko-KR" altLang="en-US" sz="1800" dirty="0"/>
              <a:t>예제</a:t>
            </a:r>
            <a:r>
              <a:rPr lang="en-US" altLang="ko-KR" sz="1800" dirty="0"/>
              <a:t>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setDefaultCloseOperation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JFrame.EXIT_ON_CLOSE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setContentPane</a:t>
            </a:r>
            <a:r>
              <a:rPr lang="en-US" altLang="ko-KR" sz="1800" b="1" dirty="0"/>
              <a:t>(panel);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setSize</a:t>
            </a:r>
            <a:r>
              <a:rPr lang="en-US" altLang="ko-KR" sz="1800" dirty="0"/>
              <a:t>(300, 300);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setVisible</a:t>
            </a:r>
            <a:r>
              <a:rPr lang="en-US" altLang="ko-KR" sz="1800" dirty="0"/>
              <a:t>(true);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public static void main(String [] </a:t>
            </a:r>
            <a:r>
              <a:rPr lang="en-US" altLang="ko-KR" sz="1800" dirty="0" err="1"/>
              <a:t>args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new </a:t>
            </a:r>
            <a:r>
              <a:rPr lang="en-US" altLang="ko-KR" sz="1800" dirty="0" err="1"/>
              <a:t>GraphicsDrawLineMouseEx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81692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</a:rPr>
              <a:t>12-10 : </a:t>
            </a:r>
            <a:r>
              <a:rPr lang="ko-KR" altLang="en-US" sz="2800" dirty="0">
                <a:solidFill>
                  <a:srgbClr val="000000"/>
                </a:solidFill>
              </a:rPr>
              <a:t>마우스를 이용한 선 그리기</a:t>
            </a:r>
            <a:r>
              <a:rPr lang="en-US" altLang="ko-KR" sz="2800" dirty="0">
                <a:solidFill>
                  <a:srgbClr val="000000"/>
                </a:solidFill>
              </a:rPr>
              <a:t>(repaint() </a:t>
            </a:r>
            <a:r>
              <a:rPr lang="ko-KR" altLang="en-US" sz="2800" dirty="0">
                <a:solidFill>
                  <a:srgbClr val="000000"/>
                </a:solidFill>
              </a:rPr>
              <a:t>사용</a:t>
            </a:r>
            <a:r>
              <a:rPr lang="en-US" altLang="ko-KR" sz="2800" dirty="0" smtClean="0">
                <a:solidFill>
                  <a:srgbClr val="000000"/>
                </a:solidFill>
              </a:rPr>
              <a:t>)</a:t>
            </a:r>
            <a:r>
              <a:rPr lang="en-US" altLang="ko-KR" sz="1800" dirty="0" smtClean="0">
                <a:solidFill>
                  <a:srgbClr val="000000"/>
                </a:solidFill>
              </a:rPr>
              <a:t>(3/4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2209801" y="1556793"/>
            <a:ext cx="7169193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</a:t>
            </a:r>
            <a:r>
              <a:rPr lang="en-US" altLang="ko-KR" sz="1800" b="1" dirty="0"/>
              <a:t>class </a:t>
            </a:r>
            <a:r>
              <a:rPr lang="en-US" altLang="ko-KR" sz="1800" b="1" dirty="0" err="1"/>
              <a:t>MyPanel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JPanel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	private Vector&lt;Point&gt; </a:t>
            </a:r>
            <a:r>
              <a:rPr lang="en-US" altLang="ko-KR" sz="1800" b="1" dirty="0" err="1"/>
              <a:t>vStart</a:t>
            </a:r>
            <a:r>
              <a:rPr lang="en-US" altLang="ko-KR" sz="1800" b="1" dirty="0"/>
              <a:t> = new Vector&lt;Point&gt;(); </a:t>
            </a:r>
            <a:endParaRPr lang="ko-KR" altLang="en-US" sz="1800" b="1" dirty="0"/>
          </a:p>
          <a:p>
            <a:pPr defTabSz="180000"/>
            <a:r>
              <a:rPr lang="en-US" altLang="ko-KR" sz="1800" dirty="0"/>
              <a:t>		private Vector&lt;Point&gt; </a:t>
            </a:r>
            <a:r>
              <a:rPr lang="en-US" altLang="ko-KR" sz="1800" b="1" dirty="0" err="1"/>
              <a:t>vEnd</a:t>
            </a:r>
            <a:r>
              <a:rPr lang="en-US" altLang="ko-KR" sz="1800" b="1" dirty="0"/>
              <a:t> = new Vector&lt;Point&gt;(); </a:t>
            </a:r>
            <a:endParaRPr lang="ko-KR" altLang="en-US" sz="1800" b="1" dirty="0"/>
          </a:p>
          <a:p>
            <a:pPr defTabSz="180000"/>
            <a:r>
              <a:rPr lang="en-US" altLang="ko-KR" sz="1800" dirty="0"/>
              <a:t>		public </a:t>
            </a:r>
            <a:r>
              <a:rPr lang="en-US" altLang="ko-KR" sz="1800" dirty="0" err="1"/>
              <a:t>MyPanel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 err="1"/>
              <a:t>addMouseListener</a:t>
            </a:r>
            <a:r>
              <a:rPr lang="en-US" altLang="ko-KR" sz="1800" b="1" dirty="0"/>
              <a:t>(new </a:t>
            </a:r>
            <a:r>
              <a:rPr lang="en-US" altLang="ko-KR" sz="1800" b="1" dirty="0" err="1"/>
              <a:t>MouseAdapter</a:t>
            </a:r>
            <a:r>
              <a:rPr lang="en-US" altLang="ko-KR" sz="1800" b="1" dirty="0"/>
              <a:t>(){</a:t>
            </a:r>
          </a:p>
          <a:p>
            <a:pPr defTabSz="180000"/>
            <a:r>
              <a:rPr lang="en-US" altLang="ko-KR" sz="1800" dirty="0"/>
              <a:t>				public void </a:t>
            </a:r>
            <a:r>
              <a:rPr lang="en-US" altLang="ko-KR" sz="1800" dirty="0" err="1"/>
              <a:t>mousePressed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MouseEvent</a:t>
            </a:r>
            <a:r>
              <a:rPr lang="en-US" altLang="ko-KR" sz="1800" dirty="0"/>
              <a:t> e) {</a:t>
            </a:r>
          </a:p>
          <a:p>
            <a:pPr defTabSz="180000"/>
            <a:r>
              <a:rPr lang="en-US" altLang="ko-KR" sz="1800" dirty="0"/>
              <a:t>					Point </a:t>
            </a:r>
            <a:r>
              <a:rPr lang="en-US" altLang="ko-KR" sz="1800" dirty="0" err="1"/>
              <a:t>startP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e.getPoint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				</a:t>
            </a:r>
            <a:r>
              <a:rPr lang="en-US" altLang="ko-KR" sz="1800" b="1" dirty="0" err="1"/>
              <a:t>vStart.add</a:t>
            </a:r>
            <a:r>
              <a:rPr lang="en-US" altLang="ko-KR" sz="1800" b="1" dirty="0"/>
              <a:t>(</a:t>
            </a:r>
            <a:r>
              <a:rPr lang="en-US" altLang="ko-KR" sz="1800" b="1" dirty="0" err="1"/>
              <a:t>startP</a:t>
            </a:r>
            <a:r>
              <a:rPr lang="en-US" altLang="ko-KR" sz="1800" b="1" dirty="0"/>
              <a:t>);</a:t>
            </a:r>
          </a:p>
          <a:p>
            <a:pPr defTabSz="180000"/>
            <a:r>
              <a:rPr lang="en-US" altLang="ko-KR" sz="1800" dirty="0"/>
              <a:t>				}</a:t>
            </a:r>
          </a:p>
          <a:p>
            <a:pPr defTabSz="180000"/>
            <a:r>
              <a:rPr lang="en-US" altLang="ko-KR" sz="1800" dirty="0"/>
              <a:t>				public void </a:t>
            </a:r>
            <a:r>
              <a:rPr lang="en-US" altLang="ko-KR" sz="1800" dirty="0" err="1"/>
              <a:t>mouseReleased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MouseEvent</a:t>
            </a:r>
            <a:r>
              <a:rPr lang="en-US" altLang="ko-KR" sz="1800" dirty="0"/>
              <a:t> e) {</a:t>
            </a:r>
          </a:p>
          <a:p>
            <a:pPr defTabSz="180000"/>
            <a:r>
              <a:rPr lang="en-US" altLang="ko-KR" sz="1800" dirty="0"/>
              <a:t>					Point </a:t>
            </a:r>
            <a:r>
              <a:rPr lang="en-US" altLang="ko-KR" sz="1800" dirty="0" err="1"/>
              <a:t>endP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e.getPoint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				</a:t>
            </a:r>
            <a:r>
              <a:rPr lang="en-US" altLang="ko-KR" sz="1800" b="1" dirty="0" err="1"/>
              <a:t>vEnd.add</a:t>
            </a:r>
            <a:r>
              <a:rPr lang="en-US" altLang="ko-KR" sz="1800" b="1" dirty="0"/>
              <a:t>(</a:t>
            </a:r>
            <a:r>
              <a:rPr lang="en-US" altLang="ko-KR" sz="1800" b="1" dirty="0" err="1"/>
              <a:t>endP</a:t>
            </a:r>
            <a:r>
              <a:rPr lang="en-US" altLang="ko-KR" sz="1800" b="1" dirty="0"/>
              <a:t>);</a:t>
            </a:r>
          </a:p>
          <a:p>
            <a:pPr defTabSz="180000"/>
            <a:r>
              <a:rPr lang="en-US" altLang="ko-KR" sz="1800" dirty="0"/>
              <a:t>					</a:t>
            </a:r>
            <a:r>
              <a:rPr lang="en-US" altLang="ko-KR" sz="1800" b="1" dirty="0"/>
              <a:t>repaint();</a:t>
            </a:r>
          </a:p>
          <a:p>
            <a:pPr defTabSz="180000"/>
            <a:r>
              <a:rPr lang="en-US" altLang="ko-KR" sz="1800" dirty="0"/>
              <a:t>				}</a:t>
            </a:r>
          </a:p>
          <a:p>
            <a:pPr defTabSz="180000"/>
            <a:r>
              <a:rPr lang="en-US" altLang="ko-KR" sz="1800" dirty="0"/>
              <a:t>			});</a:t>
            </a:r>
          </a:p>
          <a:p>
            <a:pPr defTabSz="180000"/>
            <a:r>
              <a:rPr lang="en-US" altLang="ko-KR" sz="1800" dirty="0"/>
              <a:t>		}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1727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</a:rPr>
              <a:t>12-10 : </a:t>
            </a:r>
            <a:r>
              <a:rPr lang="ko-KR" altLang="en-US" sz="2800" dirty="0">
                <a:solidFill>
                  <a:srgbClr val="000000"/>
                </a:solidFill>
              </a:rPr>
              <a:t>마우스를 이용한 선 그리기</a:t>
            </a:r>
            <a:r>
              <a:rPr lang="en-US" altLang="ko-KR" sz="2800" dirty="0">
                <a:solidFill>
                  <a:srgbClr val="000000"/>
                </a:solidFill>
              </a:rPr>
              <a:t>(repaint() </a:t>
            </a:r>
            <a:r>
              <a:rPr lang="ko-KR" altLang="en-US" sz="2800" dirty="0">
                <a:solidFill>
                  <a:srgbClr val="000000"/>
                </a:solidFill>
              </a:rPr>
              <a:t>사용</a:t>
            </a:r>
            <a:r>
              <a:rPr lang="en-US" altLang="ko-KR" sz="2800" dirty="0" smtClean="0">
                <a:solidFill>
                  <a:srgbClr val="000000"/>
                </a:solidFill>
              </a:rPr>
              <a:t>)</a:t>
            </a:r>
            <a:r>
              <a:rPr lang="en-US" altLang="ko-KR" sz="1800" dirty="0" smtClean="0">
                <a:solidFill>
                  <a:srgbClr val="000000"/>
                </a:solidFill>
              </a:rPr>
              <a:t>(4/4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2209801" y="1628800"/>
            <a:ext cx="7169193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	public void </a:t>
            </a:r>
            <a:r>
              <a:rPr lang="en-US" altLang="ko-KR" sz="1800" dirty="0" err="1"/>
              <a:t>paintComponent</a:t>
            </a:r>
            <a:r>
              <a:rPr lang="en-US" altLang="ko-KR" sz="1800" dirty="0"/>
              <a:t>(Graphics g) {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super.paintComponent</a:t>
            </a:r>
            <a:r>
              <a:rPr lang="en-US" altLang="ko-KR" sz="1800" dirty="0"/>
              <a:t>(g);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g.setColor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Color.BLUE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/>
              <a:t>for(</a:t>
            </a:r>
            <a:r>
              <a:rPr lang="en-US" altLang="ko-KR" sz="1800" b="1" dirty="0" err="1"/>
              <a:t>int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i</a:t>
            </a:r>
            <a:r>
              <a:rPr lang="en-US" altLang="ko-KR" sz="1800" b="1" dirty="0"/>
              <a:t>=0; </a:t>
            </a:r>
            <a:r>
              <a:rPr lang="en-US" altLang="ko-KR" sz="1800" b="1" dirty="0" err="1"/>
              <a:t>i</a:t>
            </a:r>
            <a:r>
              <a:rPr lang="en-US" altLang="ko-KR" sz="1800" b="1" dirty="0"/>
              <a:t>&lt;</a:t>
            </a:r>
            <a:r>
              <a:rPr lang="en-US" altLang="ko-KR" sz="1800" b="1" dirty="0" err="1"/>
              <a:t>vStart.size</a:t>
            </a:r>
            <a:r>
              <a:rPr lang="en-US" altLang="ko-KR" sz="1800" b="1" dirty="0"/>
              <a:t>(); </a:t>
            </a:r>
            <a:r>
              <a:rPr lang="en-US" altLang="ko-KR" sz="1800" b="1" dirty="0" err="1"/>
              <a:t>i</a:t>
            </a:r>
            <a:r>
              <a:rPr lang="en-US" altLang="ko-KR" sz="1800" b="1" dirty="0"/>
              <a:t>++) {</a:t>
            </a:r>
          </a:p>
          <a:p>
            <a:pPr defTabSz="180000"/>
            <a:r>
              <a:rPr lang="en-US" altLang="ko-KR" sz="1800" dirty="0"/>
              <a:t>				Point s = </a:t>
            </a:r>
            <a:r>
              <a:rPr lang="en-US" altLang="ko-KR" sz="1800" dirty="0" err="1"/>
              <a:t>vStart.elementAt</a:t>
            </a:r>
            <a:r>
              <a:rPr lang="en-US" altLang="ko-KR" sz="1800" dirty="0"/>
              <a:t>(</a:t>
            </a:r>
            <a:r>
              <a:rPr lang="en-US" altLang="ko-KR" sz="1800" dirty="0" err="1"/>
              <a:t>i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		Point e = </a:t>
            </a:r>
            <a:r>
              <a:rPr lang="en-US" altLang="ko-KR" sz="1800" dirty="0" err="1"/>
              <a:t>vEnd.elementAt</a:t>
            </a:r>
            <a:r>
              <a:rPr lang="en-US" altLang="ko-KR" sz="1800" dirty="0"/>
              <a:t>(</a:t>
            </a:r>
            <a:r>
              <a:rPr lang="en-US" altLang="ko-KR" sz="1800" dirty="0" err="1"/>
              <a:t>i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		</a:t>
            </a:r>
            <a:r>
              <a:rPr lang="en-US" altLang="ko-KR" sz="1800" b="1" dirty="0" err="1"/>
              <a:t>g.drawLine</a:t>
            </a:r>
            <a:r>
              <a:rPr lang="en-US" altLang="ko-KR" sz="1800" b="1" dirty="0"/>
              <a:t>((</a:t>
            </a:r>
            <a:r>
              <a:rPr lang="en-US" altLang="ko-KR" sz="1800" b="1" dirty="0" err="1"/>
              <a:t>int</a:t>
            </a:r>
            <a:r>
              <a:rPr lang="en-US" altLang="ko-KR" sz="1800" b="1" dirty="0"/>
              <a:t>)</a:t>
            </a:r>
            <a:r>
              <a:rPr lang="en-US" altLang="ko-KR" sz="1800" b="1" dirty="0" err="1"/>
              <a:t>s.getX</a:t>
            </a:r>
            <a:r>
              <a:rPr lang="en-US" altLang="ko-KR" sz="1800" b="1" dirty="0"/>
              <a:t>(), (</a:t>
            </a:r>
            <a:r>
              <a:rPr lang="en-US" altLang="ko-KR" sz="1800" b="1" dirty="0" err="1"/>
              <a:t>int</a:t>
            </a:r>
            <a:r>
              <a:rPr lang="en-US" altLang="ko-KR" sz="1800" b="1" dirty="0"/>
              <a:t>)</a:t>
            </a:r>
            <a:r>
              <a:rPr lang="en-US" altLang="ko-KR" sz="1800" b="1" dirty="0" err="1"/>
              <a:t>s.getY</a:t>
            </a:r>
            <a:r>
              <a:rPr lang="en-US" altLang="ko-KR" sz="1800" b="1" dirty="0"/>
              <a:t>(), </a:t>
            </a:r>
          </a:p>
          <a:p>
            <a:pPr defTabSz="180000"/>
            <a:r>
              <a:rPr lang="en-US" altLang="ko-KR" sz="1800" b="1" dirty="0"/>
              <a:t>								(</a:t>
            </a:r>
            <a:r>
              <a:rPr lang="en-US" altLang="ko-KR" sz="1800" b="1" dirty="0" err="1"/>
              <a:t>int</a:t>
            </a:r>
            <a:r>
              <a:rPr lang="en-US" altLang="ko-KR" sz="1800" b="1" dirty="0"/>
              <a:t>)</a:t>
            </a:r>
            <a:r>
              <a:rPr lang="en-US" altLang="ko-KR" sz="1800" b="1" dirty="0" err="1"/>
              <a:t>e.getX</a:t>
            </a:r>
            <a:r>
              <a:rPr lang="en-US" altLang="ko-KR" sz="1800" b="1" dirty="0"/>
              <a:t>(), 	(</a:t>
            </a:r>
            <a:r>
              <a:rPr lang="en-US" altLang="ko-KR" sz="1800" b="1" dirty="0" err="1"/>
              <a:t>int</a:t>
            </a:r>
            <a:r>
              <a:rPr lang="en-US" altLang="ko-KR" sz="1800" b="1" dirty="0"/>
              <a:t>)</a:t>
            </a:r>
            <a:r>
              <a:rPr lang="en-US" altLang="ko-KR" sz="1800" b="1" dirty="0" err="1"/>
              <a:t>e.getY</a:t>
            </a:r>
            <a:r>
              <a:rPr lang="en-US" altLang="ko-KR" sz="1800" b="1" dirty="0"/>
              <a:t>());</a:t>
            </a:r>
          </a:p>
          <a:p>
            <a:pPr defTabSz="180000"/>
            <a:r>
              <a:rPr lang="en-US" altLang="ko-KR" sz="1800" dirty="0"/>
              <a:t>			}</a:t>
            </a:r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9179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revalidate()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컨테이너의 배치관리자에게 자식 </a:t>
            </a:r>
            <a:r>
              <a:rPr lang="ko-KR" altLang="en-US" dirty="0" smtClean="0"/>
              <a:t>컴포넌트들을 다시 배치하도록 지시</a:t>
            </a:r>
            <a:endParaRPr lang="en-US" altLang="ko-KR" dirty="0" smtClean="0"/>
          </a:p>
          <a:p>
            <a:r>
              <a:rPr lang="en-US" altLang="ko-KR" dirty="0" smtClean="0"/>
              <a:t>revalidate()</a:t>
            </a:r>
            <a:r>
              <a:rPr lang="ko-KR" altLang="en-US" dirty="0" smtClean="0"/>
              <a:t>가 필요한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컨테이너에 컴포넌트를 새로 삽입 또는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삭제하여 컨테이너에 변화가 생겨 다시 그려야 할 때 필요함</a:t>
            </a:r>
            <a:endParaRPr lang="en-US" altLang="ko-KR" dirty="0" smtClean="0"/>
          </a:p>
          <a:p>
            <a:r>
              <a:rPr lang="en-US" altLang="ko-KR" dirty="0" smtClean="0"/>
              <a:t>revalidate</a:t>
            </a:r>
            <a:r>
              <a:rPr lang="en-US" altLang="ko-KR" dirty="0"/>
              <a:t>()</a:t>
            </a:r>
            <a:r>
              <a:rPr lang="ko-KR" altLang="en-US" dirty="0"/>
              <a:t>는 </a:t>
            </a:r>
            <a:r>
              <a:rPr lang="ko-KR" altLang="en-US" dirty="0" smtClean="0"/>
              <a:t>보통 </a:t>
            </a:r>
            <a:r>
              <a:rPr lang="en-US" altLang="ko-KR" dirty="0"/>
              <a:t>repaint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와 같이 사용됨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47528" y="4294837"/>
            <a:ext cx="691276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 err="1"/>
              <a:t>container.revalidate</a:t>
            </a:r>
            <a:r>
              <a:rPr lang="en-US" altLang="ko-KR" sz="1800" dirty="0"/>
              <a:t>(); // </a:t>
            </a:r>
            <a:r>
              <a:rPr lang="ko-KR" altLang="en-US" sz="1800" dirty="0"/>
              <a:t>컨테이너에 부착된 컴포넌트의 재배치 지시</a:t>
            </a:r>
          </a:p>
          <a:p>
            <a:pPr defTabSz="180000"/>
            <a:r>
              <a:rPr lang="en-US" altLang="ko-KR" sz="1800" dirty="0" err="1"/>
              <a:t>container.repaint</a:t>
            </a:r>
            <a:r>
              <a:rPr lang="en-US" altLang="ko-KR" sz="1800" dirty="0"/>
              <a:t>(); // </a:t>
            </a:r>
            <a:r>
              <a:rPr lang="ko-KR" altLang="en-US" sz="1800" dirty="0"/>
              <a:t>컨테이너 다시 그리기 지시</a:t>
            </a:r>
          </a:p>
        </p:txBody>
      </p:sp>
    </p:spTree>
    <p:extLst>
      <p:ext uri="{BB962C8B-B14F-4D97-AF65-F5344CB8AC3E}">
        <p14:creationId xmlns:p14="http://schemas.microsoft.com/office/powerpoint/2010/main" val="258046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 dirty="0">
                <a:solidFill>
                  <a:srgbClr val="000000"/>
                </a:solidFill>
              </a:rPr>
              <a:t>예제 </a:t>
            </a:r>
            <a:r>
              <a:rPr lang="en-US" altLang="ko-KR" sz="3000" dirty="0">
                <a:solidFill>
                  <a:srgbClr val="000000"/>
                </a:solidFill>
              </a:rPr>
              <a:t>12-1 : </a:t>
            </a:r>
            <a:r>
              <a:rPr lang="en-US" altLang="ko-KR" sz="3000" dirty="0" err="1">
                <a:solidFill>
                  <a:srgbClr val="000000"/>
                </a:solidFill>
              </a:rPr>
              <a:t>JPanel</a:t>
            </a:r>
            <a:r>
              <a:rPr lang="ko-KR" altLang="en-US" sz="3000" dirty="0">
                <a:solidFill>
                  <a:srgbClr val="000000"/>
                </a:solidFill>
              </a:rPr>
              <a:t>을 상속받아 도형 그리기</a:t>
            </a:r>
            <a:r>
              <a:rPr lang="en-US" altLang="ko-KR" sz="1800" dirty="0">
                <a:solidFill>
                  <a:srgbClr val="000000"/>
                </a:solidFill>
              </a:rPr>
              <a:t>(3/3)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209801" y="1628801"/>
            <a:ext cx="5725385" cy="42473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</a:t>
            </a:r>
            <a:r>
              <a:rPr lang="en-US" altLang="ko-KR" sz="1800" b="1" dirty="0"/>
              <a:t>class </a:t>
            </a:r>
            <a:r>
              <a:rPr lang="en-US" altLang="ko-KR" sz="1800" b="1" dirty="0" err="1"/>
              <a:t>MyPanel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JPanel</a:t>
            </a:r>
            <a:r>
              <a:rPr lang="en-US" altLang="ko-KR" sz="1800" dirty="0"/>
              <a:t> {</a:t>
            </a:r>
          </a:p>
          <a:p>
            <a:pPr defTabSz="180000"/>
            <a:r>
              <a:rPr lang="en-US" altLang="ko-KR" sz="1800" dirty="0"/>
              <a:t>		public void </a:t>
            </a:r>
            <a:r>
              <a:rPr lang="en-US" altLang="ko-KR" sz="1800" dirty="0" err="1"/>
              <a:t>paintComponent</a:t>
            </a:r>
            <a:r>
              <a:rPr lang="en-US" altLang="ko-KR" sz="1800" dirty="0"/>
              <a:t>(Graphics g) {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super.paintComponent</a:t>
            </a:r>
            <a:r>
              <a:rPr lang="en-US" altLang="ko-KR" sz="1800" dirty="0"/>
              <a:t>(g);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 err="1"/>
              <a:t>g.setColor</a:t>
            </a:r>
            <a:r>
              <a:rPr lang="en-US" altLang="ko-KR" sz="1800" b="1" dirty="0"/>
              <a:t>(</a:t>
            </a:r>
            <a:r>
              <a:rPr lang="en-US" altLang="ko-KR" sz="1800" b="1" dirty="0" err="1"/>
              <a:t>Color.BLUE</a:t>
            </a:r>
            <a:r>
              <a:rPr lang="en-US" altLang="ko-KR" sz="1800" b="1" dirty="0"/>
              <a:t>);</a:t>
            </a:r>
            <a:endParaRPr lang="ko-KR" altLang="en-US" sz="1800" b="1" dirty="0"/>
          </a:p>
          <a:p>
            <a:pPr defTabSz="180000"/>
            <a:r>
              <a:rPr lang="en-US" altLang="ko-KR" sz="1800" b="1" dirty="0"/>
              <a:t>			</a:t>
            </a:r>
            <a:r>
              <a:rPr lang="en-US" altLang="ko-KR" sz="1800" b="1" dirty="0" err="1"/>
              <a:t>g.drawRect</a:t>
            </a:r>
            <a:r>
              <a:rPr lang="en-US" altLang="ko-KR" sz="1800" b="1" dirty="0"/>
              <a:t>(10,10,50,50); </a:t>
            </a:r>
            <a:endParaRPr lang="ko-KR" altLang="en-US" sz="1800" b="1" dirty="0"/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g.drawRect</a:t>
            </a:r>
            <a:r>
              <a:rPr lang="en-US" altLang="ko-KR" sz="1800" dirty="0"/>
              <a:t>(50,50,50,50);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g.setColor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Color.MAGENTA</a:t>
            </a:r>
            <a:r>
              <a:rPr lang="en-US" altLang="ko-KR" sz="1800" dirty="0"/>
              <a:t>);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g.drawRect</a:t>
            </a:r>
            <a:r>
              <a:rPr lang="en-US" altLang="ko-KR" sz="1800" dirty="0"/>
              <a:t>(90,90,50,50);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public static void main(String [] </a:t>
            </a:r>
            <a:r>
              <a:rPr lang="en-US" altLang="ko-KR" sz="1800" dirty="0" err="1"/>
              <a:t>args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new </a:t>
            </a:r>
            <a:r>
              <a:rPr lang="en-US" altLang="ko-KR" sz="1800" dirty="0" err="1"/>
              <a:t>paintJPanelEx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9233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5389</TotalTime>
  <Words>2729</Words>
  <Application>Microsoft Office PowerPoint</Application>
  <PresentationFormat>와이드스크린</PresentationFormat>
  <Paragraphs>869</Paragraphs>
  <Slides>85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3" baseType="lpstr">
      <vt:lpstr>굴림</vt:lpstr>
      <vt:lpstr>돋움</vt:lpstr>
      <vt:lpstr>맑은 고딕</vt:lpstr>
      <vt:lpstr>Arial</vt:lpstr>
      <vt:lpstr>Cambria Math</vt:lpstr>
      <vt:lpstr>Times New Roman</vt:lpstr>
      <vt:lpstr>Wingdings</vt:lpstr>
      <vt:lpstr>기본 디자인</vt:lpstr>
      <vt:lpstr>강의 내용</vt:lpstr>
      <vt:lpstr>스윙 컴포넌트 그리기(1/3)</vt:lpstr>
      <vt:lpstr>스윙 컴포넌트 그리기(2/3)</vt:lpstr>
      <vt:lpstr>스윙 컴포넌트 그리기(3/3)</vt:lpstr>
      <vt:lpstr>paintComponent() 오버라이딩</vt:lpstr>
      <vt:lpstr>JPanel에 그리기</vt:lpstr>
      <vt:lpstr>예제 12-1 : JPanel을 상속받아 도형 그리기(1/3)</vt:lpstr>
      <vt:lpstr>예제 12-1 : JPanel을 상속받아 도형 그리기(2/3)</vt:lpstr>
      <vt:lpstr>예제 12-1 : JPanel을 상속받아 도형 그리기(3/3)</vt:lpstr>
      <vt:lpstr>강의 내용</vt:lpstr>
      <vt:lpstr>그래픽 기반 GUI 프로그래밍</vt:lpstr>
      <vt:lpstr>Graphics 클래스(1/2)</vt:lpstr>
      <vt:lpstr>Graphics 클래스(2/2)</vt:lpstr>
      <vt:lpstr>문자열 그리기</vt:lpstr>
      <vt:lpstr>예제 12-2 : drawString()을 이용하여 문자열 출력하기(1/3)</vt:lpstr>
      <vt:lpstr>예제 12-2 : drawString()을 이용하여 문자열 출력하기(2/3)</vt:lpstr>
      <vt:lpstr>예제 12-2 : drawString()을 이용하여 문자열 출력하기(3/3)</vt:lpstr>
      <vt:lpstr>Color 클래스(1/2)</vt:lpstr>
      <vt:lpstr>Color 클래스(2/2)</vt:lpstr>
      <vt:lpstr>Font 클래스(1/2)</vt:lpstr>
      <vt:lpstr>Font 클래스(2/2)</vt:lpstr>
      <vt:lpstr>예제 12-3 : Color와 Font를 이용하여 문자열 그리기(1/3)</vt:lpstr>
      <vt:lpstr>예제 12-3 : Color와 Font를 이용하여 문자열 그리기(2/3)</vt:lpstr>
      <vt:lpstr>예제 12-3 : Color와 Font를 이용하여 문자열 그리기(3/3)</vt:lpstr>
      <vt:lpstr>강의 내용</vt:lpstr>
      <vt:lpstr>도형 그리기(1/2)</vt:lpstr>
      <vt:lpstr>도형 그리기(2/2)</vt:lpstr>
      <vt:lpstr>선 그리기</vt:lpstr>
      <vt:lpstr>예제 12-4 : Graphics의 drawLine() 메소드로 선 그리기(1/3)</vt:lpstr>
      <vt:lpstr>예제 12-4 : Graphics의 drawLine() 메소드로 선 그리기(2/3)</vt:lpstr>
      <vt:lpstr>예제 12-4 : Graphics의 drawLine() 메소드로 선 그리기(3/3)</vt:lpstr>
      <vt:lpstr>사각형 그리기</vt:lpstr>
      <vt:lpstr>둥근 모서리 사각형 그리기</vt:lpstr>
      <vt:lpstr>타원 그리기</vt:lpstr>
      <vt:lpstr>원호와 폐다각형 그리기</vt:lpstr>
      <vt:lpstr>원호 그리기</vt:lpstr>
      <vt:lpstr>폐다각형 그리기</vt:lpstr>
      <vt:lpstr>도형 칠하기</vt:lpstr>
      <vt:lpstr>도형 칠하기 메소드</vt:lpstr>
      <vt:lpstr>예제 12-5 : 도형 칠하기 예(1/3)</vt:lpstr>
      <vt:lpstr>예제 12-5 : 도형 칠하기 예(2/3)</vt:lpstr>
      <vt:lpstr>예제 12-5 : 도형 칠하기 예(3/3)</vt:lpstr>
      <vt:lpstr>강의 내용</vt:lpstr>
      <vt:lpstr>스윙에서 이미지를 그리는 2 가지 방법(1/2)</vt:lpstr>
      <vt:lpstr>스윙에서 이미지를 그리는 2 가지 방법(2/2)</vt:lpstr>
      <vt:lpstr>Graphics 메소드로 이미지 그리기의 유형</vt:lpstr>
      <vt:lpstr>원본 크기로 그리는 메소드</vt:lpstr>
      <vt:lpstr>크기 조절하여 그리는 메소드 </vt:lpstr>
      <vt:lpstr>원본의 일부분을 크기 조절하여 그리는 메소드</vt:lpstr>
      <vt:lpstr>이미지 로딩: Image 객체 생성</vt:lpstr>
      <vt:lpstr>이미지 그리기 샘플 코드(1/3)</vt:lpstr>
      <vt:lpstr>이미지 그리기 샘플 코드(2/3)</vt:lpstr>
      <vt:lpstr>이미지 그리기 샘플 코드(3/3)</vt:lpstr>
      <vt:lpstr>예제 12-6 : 이미지 그리기(1/3)</vt:lpstr>
      <vt:lpstr>예제 12-6 : 이미지 그리기(2/3)</vt:lpstr>
      <vt:lpstr>예제 12-6 : 이미지 그리기(3/3)</vt:lpstr>
      <vt:lpstr>예제 12-7 : 패널에 꽉 차도록 이미지 그리기(1/3)</vt:lpstr>
      <vt:lpstr>예제 12-7 : 패널에 꽉 차도록 이미지 그리기(2/3)</vt:lpstr>
      <vt:lpstr>예제 12-7 : 패널에 꽉 차도록 이미지 그리기(3/3)</vt:lpstr>
      <vt:lpstr>예제 12-8 : 이미지의 일부분을 크기 조절하여 그리기(1/3)</vt:lpstr>
      <vt:lpstr>예제 12-8 : 이미지의 일부분을 크기 조절하여 그리기(2/3)</vt:lpstr>
      <vt:lpstr>예제 12-8 : 이미지의 일부분을 크기 조절하여 그리기(3/3)</vt:lpstr>
      <vt:lpstr>강의 내용</vt:lpstr>
      <vt:lpstr>클리핑(1/2)</vt:lpstr>
      <vt:lpstr>클리핑(2/2)</vt:lpstr>
      <vt:lpstr>클리핑 영역 설정하기</vt:lpstr>
      <vt:lpstr>예제 12-9 : 클리핑 영역에 그리기(1/3)</vt:lpstr>
      <vt:lpstr>예제 12-9 : 클리핑 영역에 그리기(2/3)</vt:lpstr>
      <vt:lpstr>예제 12-9 : 클리핑 영역에 그리기(3/3)</vt:lpstr>
      <vt:lpstr>강의 내용</vt:lpstr>
      <vt:lpstr>스윙 컴포넌트가 그려지는 과정(1/5)</vt:lpstr>
      <vt:lpstr>스윙 컴포넌트가 그려지는 과정(2/5)</vt:lpstr>
      <vt:lpstr>스윙 컴포넌트가 그려지는 과정(3/5)</vt:lpstr>
      <vt:lpstr>스윙 컴포넌트가 그려지는 과정(4/5)</vt:lpstr>
      <vt:lpstr>스윙 컴포넌트가 그려지는 과정(5/5)</vt:lpstr>
      <vt:lpstr>예: JButton을 상속받아 새로운 버튼 생성(1/3)</vt:lpstr>
      <vt:lpstr>예: JButton을 상속받아 새로운 버튼 생성(2/3)</vt:lpstr>
      <vt:lpstr>예: JButton을 상속받아 새로운 버튼 생성(3/3)</vt:lpstr>
      <vt:lpstr>repaint() 메소드(1/2)</vt:lpstr>
      <vt:lpstr>repaint() 메소드(2/2)</vt:lpstr>
      <vt:lpstr>예제 12-10 : 마우스를 이용한 선 그리기(repaint() 사용)(1/4)</vt:lpstr>
      <vt:lpstr>예제 12-10 : 마우스를 이용한 선 그리기(repaint() 사용)(2/4)</vt:lpstr>
      <vt:lpstr>예제 12-10 : 마우스를 이용한 선 그리기(repaint() 사용)(3/4)</vt:lpstr>
      <vt:lpstr>예제 12-10 : 마우스를 이용한 선 그리기(repaint() 사용)(4/4)</vt:lpstr>
      <vt:lpstr>revalidate() 메소드</vt:lpstr>
    </vt:vector>
  </TitlesOfParts>
  <Company>인제대학교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제목 없음</dc:title>
  <dc:creator>ktg</dc:creator>
  <cp:lastModifiedBy>Kim Taegong</cp:lastModifiedBy>
  <cp:revision>523</cp:revision>
  <cp:lastPrinted>1997-12-25T08:45:44Z</cp:lastPrinted>
  <dcterms:created xsi:type="dcterms:W3CDTF">1999-03-29T07:42:50Z</dcterms:created>
  <dcterms:modified xsi:type="dcterms:W3CDTF">2022-08-31T06:32:22Z</dcterms:modified>
</cp:coreProperties>
</file>